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3"/>
  </p:notesMasterIdLst>
  <p:sldIdLst>
    <p:sldId id="257" r:id="rId2"/>
    <p:sldId id="258" r:id="rId3"/>
    <p:sldId id="259" r:id="rId4"/>
    <p:sldId id="261" r:id="rId5"/>
    <p:sldId id="263" r:id="rId6"/>
    <p:sldId id="296" r:id="rId7"/>
    <p:sldId id="297" r:id="rId8"/>
    <p:sldId id="298" r:id="rId9"/>
    <p:sldId id="299" r:id="rId10"/>
    <p:sldId id="300" r:id="rId11"/>
    <p:sldId id="301" r:id="rId12"/>
  </p:sldIdLst>
  <p:sldSz cx="9144000" cy="5143500" type="screen16x9"/>
  <p:notesSz cx="6858000" cy="9144000"/>
  <p:embeddedFontLst>
    <p:embeddedFont>
      <p:font typeface="Roboto Slab" panose="020B0604020202020204" charset="0"/>
      <p:regular r:id="rId14"/>
      <p:bold r:id="rId15"/>
    </p:embeddedFont>
    <p:embeddedFont>
      <p:font typeface="Source Sans Pro" panose="020B050303040302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01FB10D-A61A-4DE4-8506-F670E7A89527}">
  <a:tblStyle styleId="{701FB10D-A61A-4DE4-8506-F670E7A895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398DAF6-0271-4389-B3DC-BA433CC306D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4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2493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8486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0459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2631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8498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612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ctrTitle"/>
          </p:nvPr>
        </p:nvSpPr>
        <p:spPr>
          <a:xfrm>
            <a:off x="1546025" y="1754794"/>
            <a:ext cx="58326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 b="1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ubTitle" idx="1"/>
          </p:nvPr>
        </p:nvSpPr>
        <p:spPr>
          <a:xfrm>
            <a:off x="1546025" y="3011511"/>
            <a:ext cx="58326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571700" cy="35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◎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786137" y="1200150"/>
            <a:ext cx="36753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◎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◉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4682659" y="1200150"/>
            <a:ext cx="36753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◎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◉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571700" cy="35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Source Sans Pro"/>
              <a:buChar char="◎"/>
              <a:defRPr sz="30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Source Sans Pro"/>
              <a:buChar char="◉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6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>
            <a:off x="403746" y="1791861"/>
            <a:ext cx="8274988" cy="278013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1500" dirty="0"/>
              <a:t>Graduation Poem</a:t>
            </a:r>
            <a:endParaRPr sz="11500" dirty="0"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CB4807-316D-480E-879E-E650B45694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549" t="3263" r="5406" b="42306"/>
          <a:stretch/>
        </p:blipFill>
        <p:spPr>
          <a:xfrm>
            <a:off x="163903" y="0"/>
            <a:ext cx="4743367" cy="40285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F828A3-D070-4DFC-A08C-80AA7C98AD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60" t="57695" r="20128" b="6156"/>
          <a:stretch/>
        </p:blipFill>
        <p:spPr>
          <a:xfrm>
            <a:off x="5020573" y="2096219"/>
            <a:ext cx="4149212" cy="27863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123E9A-8B67-45DB-B3EB-0AB9F444C4AF}"/>
              </a:ext>
            </a:extLst>
          </p:cNvPr>
          <p:cNvSpPr txBox="1"/>
          <p:nvPr/>
        </p:nvSpPr>
        <p:spPr>
          <a:xfrm>
            <a:off x="6356507" y="4859112"/>
            <a:ext cx="16229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2021 Linden Park</a:t>
            </a:r>
          </a:p>
        </p:txBody>
      </p:sp>
    </p:spTree>
    <p:extLst>
      <p:ext uri="{BB962C8B-B14F-4D97-AF65-F5344CB8AC3E}">
        <p14:creationId xmlns:p14="http://schemas.microsoft.com/office/powerpoint/2010/main" val="3636795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560717" y="119710"/>
            <a:ext cx="7582619" cy="45438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AU" sz="3600" b="1" dirty="0">
                <a:solidFill>
                  <a:schemeClr val="accent6">
                    <a:lumMod val="50000"/>
                  </a:schemeClr>
                </a:solidFill>
              </a:rPr>
              <a:t>Your Turn</a:t>
            </a:r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lang="en-AU" dirty="0"/>
          </a:p>
          <a:p>
            <a:r>
              <a:rPr lang="en-AU" sz="2800" dirty="0"/>
              <a:t>Explore some poems online and in the library</a:t>
            </a:r>
          </a:p>
          <a:p>
            <a:endParaRPr lang="en-AU" sz="2800" dirty="0"/>
          </a:p>
          <a:p>
            <a:r>
              <a:rPr lang="en-AU" sz="2800" dirty="0"/>
              <a:t>Write your own poem about graduating from primary school</a:t>
            </a:r>
            <a:endParaRPr sz="2800" dirty="0"/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5980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/>
          <p:nvPr/>
        </p:nvSpPr>
        <p:spPr>
          <a:xfrm>
            <a:off x="5880381" y="2562025"/>
            <a:ext cx="1381800" cy="1365600"/>
          </a:xfrm>
          <a:prstGeom prst="ellipse">
            <a:avLst/>
          </a:prstGeom>
          <a:noFill/>
          <a:ln w="9525" cap="flat" cmpd="sng">
            <a:solidFill>
              <a:srgbClr val="CFD8D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ctrTitle" idx="4294967295"/>
          </p:nvPr>
        </p:nvSpPr>
        <p:spPr>
          <a:xfrm>
            <a:off x="1292443" y="741872"/>
            <a:ext cx="6988915" cy="182302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6000" b="1" dirty="0"/>
              <a:t>Poetry is a powerful medium</a:t>
            </a:r>
            <a:endParaRPr sz="6000" b="1"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4294967295"/>
          </p:nvPr>
        </p:nvSpPr>
        <p:spPr>
          <a:xfrm>
            <a:off x="1770981" y="2530284"/>
            <a:ext cx="4109400" cy="246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AU" sz="2600" dirty="0"/>
              <a:t>Poetry is another great way to express your emotions about graduation and journey through primary school</a:t>
            </a:r>
            <a:endParaRPr sz="2600" dirty="0"/>
          </a:p>
        </p:txBody>
      </p:sp>
      <p:cxnSp>
        <p:nvCxnSpPr>
          <p:cNvPr id="89" name="Google Shape;89;p14"/>
          <p:cNvCxnSpPr/>
          <p:nvPr/>
        </p:nvCxnSpPr>
        <p:spPr>
          <a:xfrm>
            <a:off x="6694986" y="3933625"/>
            <a:ext cx="214500" cy="8568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0" name="Google Shape;90;p14"/>
          <p:cNvCxnSpPr/>
          <p:nvPr/>
        </p:nvCxnSpPr>
        <p:spPr>
          <a:xfrm>
            <a:off x="7059842" y="3727574"/>
            <a:ext cx="394200" cy="5256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1" name="Google Shape;91;p14"/>
          <p:cNvCxnSpPr/>
          <p:nvPr/>
        </p:nvCxnSpPr>
        <p:spPr>
          <a:xfrm>
            <a:off x="7224089" y="3501963"/>
            <a:ext cx="752400" cy="4641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ctrTitle"/>
          </p:nvPr>
        </p:nvSpPr>
        <p:spPr>
          <a:xfrm>
            <a:off x="1364871" y="431321"/>
            <a:ext cx="5832600" cy="164009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solidFill>
                  <a:schemeClr val="bg1">
                    <a:lumMod val="50000"/>
                  </a:schemeClr>
                </a:solidFill>
              </a:rPr>
              <a:t>1.  </a:t>
            </a:r>
            <a:r>
              <a:rPr lang="en-AU" sz="6000" dirty="0">
                <a:solidFill>
                  <a:schemeClr val="bg1">
                    <a:lumMod val="50000"/>
                  </a:schemeClr>
                </a:solidFill>
              </a:rPr>
              <a:t>Task:</a:t>
            </a:r>
            <a:endParaRPr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8" name="Google Shape;98;p15"/>
          <p:cNvSpPr txBox="1">
            <a:spLocks noGrp="1"/>
          </p:cNvSpPr>
          <p:nvPr>
            <p:ph type="subTitle" idx="1"/>
          </p:nvPr>
        </p:nvSpPr>
        <p:spPr>
          <a:xfrm>
            <a:off x="1037067" y="2287283"/>
            <a:ext cx="5832600" cy="22157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Let’s start </a:t>
            </a:r>
            <a:r>
              <a:rPr lang="en-AU" dirty="0"/>
              <a:t>by</a:t>
            </a:r>
            <a:r>
              <a:rPr lang="en" dirty="0"/>
              <a:t> </a:t>
            </a:r>
            <a:r>
              <a:rPr lang="en-AU" dirty="0"/>
              <a:t>exploring a variety of graduation poems</a:t>
            </a:r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sldNum" idx="4294967295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1726418" y="119710"/>
            <a:ext cx="6416918" cy="45438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AU" b="1" dirty="0"/>
              <a:t>Graduation Day      </a:t>
            </a:r>
            <a:r>
              <a:rPr lang="en-AU" sz="1100" dirty="0"/>
              <a:t>Poet: Catherine </a:t>
            </a:r>
            <a:r>
              <a:rPr lang="en-AU" sz="1100" dirty="0" err="1"/>
              <a:t>Pulsifer</a:t>
            </a:r>
            <a:br>
              <a:rPr lang="en-AU" sz="2000" dirty="0"/>
            </a:br>
            <a:br>
              <a:rPr lang="en-AU" sz="1800" dirty="0"/>
            </a:br>
            <a:r>
              <a:rPr lang="en-AU" sz="1800" dirty="0"/>
              <a:t>Graduation day is finally here, your dreams you did pursue.</a:t>
            </a:r>
            <a:br>
              <a:rPr lang="en-AU" sz="1800" dirty="0"/>
            </a:br>
            <a:r>
              <a:rPr lang="en-AU" sz="1800" dirty="0"/>
              <a:t>All your hard work has paid off, we are so very proud of you.</a:t>
            </a:r>
            <a:br>
              <a:rPr lang="en-AU" sz="1800" dirty="0"/>
            </a:br>
            <a:r>
              <a:rPr lang="en-AU" sz="1800" dirty="0"/>
              <a:t>The nights of study, the projects due</a:t>
            </a:r>
            <a:br>
              <a:rPr lang="en-AU" sz="1800" dirty="0"/>
            </a:br>
            <a:r>
              <a:rPr lang="en-AU" sz="1800" dirty="0"/>
              <a:t>You did them all and more too.</a:t>
            </a:r>
            <a:br>
              <a:rPr lang="en-AU" sz="1800" dirty="0"/>
            </a:br>
            <a:br>
              <a:rPr lang="en-AU" sz="1800" dirty="0"/>
            </a:br>
            <a:r>
              <a:rPr lang="en-AU" sz="1800" dirty="0"/>
              <a:t>It has all paid off, your studying is done</a:t>
            </a:r>
            <a:br>
              <a:rPr lang="en-AU" sz="1800" dirty="0"/>
            </a:br>
            <a:r>
              <a:rPr lang="en-AU" sz="1800" dirty="0"/>
              <a:t>We hope you make time to enjoy some fun.</a:t>
            </a:r>
            <a:br>
              <a:rPr lang="en-AU" sz="1800" dirty="0"/>
            </a:br>
            <a:r>
              <a:rPr lang="en-AU" sz="1800" dirty="0"/>
              <a:t>Always remember life is learning journey</a:t>
            </a:r>
            <a:br>
              <a:rPr lang="en-AU" sz="1800" dirty="0"/>
            </a:br>
            <a:r>
              <a:rPr lang="en-AU" sz="1800" dirty="0"/>
              <a:t>Keep filling your mind with all that is worthy.</a:t>
            </a:r>
            <a:br>
              <a:rPr lang="en-AU" sz="1800" dirty="0"/>
            </a:br>
            <a:br>
              <a:rPr lang="en-AU" sz="1800" dirty="0"/>
            </a:br>
            <a:r>
              <a:rPr lang="en-AU" sz="1800" dirty="0"/>
              <a:t>May the happiness you feel today</a:t>
            </a:r>
            <a:br>
              <a:rPr lang="en-AU" sz="1800" dirty="0"/>
            </a:br>
            <a:r>
              <a:rPr lang="en-AU" sz="1800" dirty="0"/>
              <a:t>Be a feeling you keep as you go on your way.</a:t>
            </a:r>
            <a:br>
              <a:rPr lang="en-AU" sz="1800" dirty="0"/>
            </a:br>
            <a:r>
              <a:rPr lang="en-AU" sz="1800" dirty="0"/>
              <a:t>May life be happy and good to you,</a:t>
            </a:r>
            <a:br>
              <a:rPr lang="en-AU" sz="1800" dirty="0"/>
            </a:br>
            <a:r>
              <a:rPr lang="en-AU" sz="1800" dirty="0"/>
              <a:t>And may you find success in all you do.</a:t>
            </a:r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dirty="0"/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>
            <a:spLocks noGrp="1"/>
          </p:cNvSpPr>
          <p:nvPr>
            <p:ph type="body" idx="1"/>
          </p:nvPr>
        </p:nvSpPr>
        <p:spPr>
          <a:xfrm>
            <a:off x="121903" y="285750"/>
            <a:ext cx="4812406" cy="37686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AU" b="1" dirty="0"/>
              <a:t>Succeed     </a:t>
            </a:r>
            <a:r>
              <a:rPr lang="en-AU" sz="1100" dirty="0"/>
              <a:t>Poet: Julie Hebert, © 2018</a:t>
            </a:r>
            <a:br>
              <a:rPr lang="en-AU" dirty="0"/>
            </a:br>
            <a:br>
              <a:rPr lang="en-AU" sz="1700" dirty="0"/>
            </a:br>
            <a:r>
              <a:rPr lang="en-AU" sz="1700" dirty="0"/>
              <a:t>Congrats, bravo, you did it!</a:t>
            </a:r>
            <a:br>
              <a:rPr lang="en-AU" sz="1700" dirty="0"/>
            </a:br>
            <a:r>
              <a:rPr lang="en-AU" sz="1700" dirty="0"/>
              <a:t>Now on to the next chapter of your life.</a:t>
            </a:r>
            <a:br>
              <a:rPr lang="en-AU" sz="1700" dirty="0"/>
            </a:br>
            <a:r>
              <a:rPr lang="en-AU" sz="1700" dirty="0"/>
              <a:t>It won't be all cherries and roses,</a:t>
            </a:r>
            <a:br>
              <a:rPr lang="en-AU" sz="1700" dirty="0"/>
            </a:br>
            <a:r>
              <a:rPr lang="en-AU" sz="1700" dirty="0"/>
              <a:t>But keep thinking positive and work through that strife.</a:t>
            </a:r>
            <a:br>
              <a:rPr lang="en-AU" sz="1700" dirty="0"/>
            </a:br>
            <a:br>
              <a:rPr lang="en-AU" sz="1700" dirty="0"/>
            </a:br>
            <a:r>
              <a:rPr lang="en-AU" sz="1700" dirty="0"/>
              <a:t>Each time we move on to something different,</a:t>
            </a:r>
            <a:br>
              <a:rPr lang="en-AU" sz="1700" dirty="0"/>
            </a:br>
            <a:r>
              <a:rPr lang="en-AU" sz="1700" dirty="0"/>
              <a:t>We sometimes hold our expectations high,</a:t>
            </a:r>
            <a:br>
              <a:rPr lang="en-AU" sz="1700" dirty="0"/>
            </a:br>
            <a:r>
              <a:rPr lang="en-AU" sz="1700" dirty="0"/>
              <a:t>Try not to be disappointed but see all the good,</a:t>
            </a:r>
            <a:br>
              <a:rPr lang="en-AU" sz="1700" dirty="0"/>
            </a:br>
            <a:r>
              <a:rPr lang="en-AU" sz="1700" dirty="0"/>
              <a:t>So you will be strong and we can watch you fly.</a:t>
            </a:r>
            <a:br>
              <a:rPr lang="en-AU" sz="1700" dirty="0"/>
            </a:br>
            <a:br>
              <a:rPr lang="en-AU" sz="1700" dirty="0"/>
            </a:br>
            <a:endParaRPr sz="1700" dirty="0"/>
          </a:p>
        </p:txBody>
      </p:sp>
      <p:sp>
        <p:nvSpPr>
          <p:cNvPr id="135" name="Google Shape;135;p19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1ED025-DAA1-4EE6-B850-84BB2530C5FC}"/>
              </a:ext>
            </a:extLst>
          </p:cNvPr>
          <p:cNvSpPr/>
          <p:nvPr/>
        </p:nvSpPr>
        <p:spPr>
          <a:xfrm>
            <a:off x="5056212" y="2170082"/>
            <a:ext cx="4087788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700" dirty="0"/>
              <a:t>Graduation is an amazing thing.</a:t>
            </a:r>
            <a:br>
              <a:rPr lang="en-AU" sz="1700" dirty="0"/>
            </a:br>
            <a:r>
              <a:rPr lang="en-AU" sz="1700" dirty="0"/>
              <a:t>You stuck with it and showed you can.</a:t>
            </a:r>
            <a:br>
              <a:rPr lang="en-AU" sz="1700" dirty="0"/>
            </a:br>
            <a:r>
              <a:rPr lang="en-AU" sz="1700" dirty="0"/>
              <a:t>Many people are excited and impressed,</a:t>
            </a:r>
            <a:br>
              <a:rPr lang="en-AU" sz="1700" dirty="0"/>
            </a:br>
            <a:r>
              <a:rPr lang="en-AU" sz="1700" dirty="0"/>
              <a:t>Can't forget how you made me a fan!</a:t>
            </a:r>
            <a:br>
              <a:rPr lang="en-AU" sz="1700" dirty="0"/>
            </a:br>
            <a:br>
              <a:rPr lang="en-AU" sz="1700" dirty="0"/>
            </a:br>
            <a:r>
              <a:rPr lang="en-AU" sz="1700" dirty="0"/>
              <a:t>I wish you all the best in your future,</a:t>
            </a:r>
            <a:br>
              <a:rPr lang="en-AU" sz="1700" dirty="0"/>
            </a:br>
            <a:r>
              <a:rPr lang="en-AU" sz="1700" dirty="0"/>
              <a:t>May it be everything you want and need.</a:t>
            </a:r>
            <a:br>
              <a:rPr lang="en-AU" sz="1700" dirty="0"/>
            </a:br>
            <a:r>
              <a:rPr lang="en-AU" sz="1700" dirty="0"/>
              <a:t>I see great things to come your way,</a:t>
            </a:r>
            <a:br>
              <a:rPr lang="en-AU" sz="1700" dirty="0"/>
            </a:br>
            <a:r>
              <a:rPr lang="en-AU" sz="1700" dirty="0"/>
              <a:t>You have what it takes to succeed!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199542" y="0"/>
            <a:ext cx="4613998" cy="45438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AU" b="1" dirty="0"/>
              <a:t>The Few   </a:t>
            </a:r>
            <a:r>
              <a:rPr lang="en-AU" sz="1100" dirty="0"/>
              <a:t>Poet: Unknown</a:t>
            </a:r>
            <a:br>
              <a:rPr lang="en-AU" dirty="0"/>
            </a:br>
            <a:br>
              <a:rPr lang="en-AU" sz="2000" dirty="0"/>
            </a:br>
            <a:r>
              <a:rPr lang="en-AU" sz="2000" dirty="0"/>
              <a:t>The easy roads are crowded,</a:t>
            </a:r>
            <a:br>
              <a:rPr lang="en-AU" sz="2000" dirty="0"/>
            </a:br>
            <a:r>
              <a:rPr lang="en-AU" sz="2000" dirty="0"/>
              <a:t>And the level roads are jammed;</a:t>
            </a:r>
            <a:br>
              <a:rPr lang="en-AU" sz="2000" dirty="0"/>
            </a:br>
            <a:r>
              <a:rPr lang="en-AU" sz="2000" dirty="0"/>
              <a:t>The pleasant little rivers</a:t>
            </a:r>
            <a:br>
              <a:rPr lang="en-AU" sz="2000" dirty="0"/>
            </a:br>
            <a:r>
              <a:rPr lang="en-AU" sz="2000" dirty="0"/>
              <a:t>With the drifting folks are crammed.</a:t>
            </a:r>
            <a:br>
              <a:rPr lang="en-AU" sz="2000" dirty="0"/>
            </a:br>
            <a:br>
              <a:rPr lang="en-AU" sz="2000" dirty="0"/>
            </a:br>
            <a:r>
              <a:rPr lang="en-AU" sz="2000" dirty="0"/>
              <a:t>But off yonder where it's rocky,</a:t>
            </a:r>
            <a:br>
              <a:rPr lang="en-AU" sz="2000" dirty="0"/>
            </a:br>
            <a:r>
              <a:rPr lang="en-AU" sz="2000" dirty="0"/>
              <a:t>Where you get a better view,</a:t>
            </a:r>
            <a:br>
              <a:rPr lang="en-AU" sz="2000" dirty="0"/>
            </a:br>
            <a:r>
              <a:rPr lang="en-AU" sz="2000" dirty="0"/>
              <a:t>You will find the ranks are thinning</a:t>
            </a:r>
            <a:br>
              <a:rPr lang="en-AU" sz="2000" dirty="0"/>
            </a:br>
            <a:r>
              <a:rPr lang="en-AU" sz="2000" dirty="0"/>
              <a:t>And the travellers are few.</a:t>
            </a:r>
            <a:br>
              <a:rPr lang="en-AU" sz="2000" dirty="0"/>
            </a:br>
            <a:br>
              <a:rPr lang="en-AU" sz="2000" dirty="0"/>
            </a:br>
            <a:endParaRPr dirty="0"/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7100CD-5F8C-4B5C-8FF6-6EF8DA335CD9}"/>
              </a:ext>
            </a:extLst>
          </p:cNvPr>
          <p:cNvSpPr/>
          <p:nvPr/>
        </p:nvSpPr>
        <p:spPr>
          <a:xfrm>
            <a:off x="4372458" y="200935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76200" lvl="0">
              <a:spcBef>
                <a:spcPts val="600"/>
              </a:spcBef>
              <a:buClr>
                <a:srgbClr val="CFD8DC"/>
              </a:buClr>
              <a:buSzPts val="2400"/>
            </a:pPr>
            <a:r>
              <a:rPr lang="en-AU" sz="2000" dirty="0">
                <a:solidFill>
                  <a:srgbClr val="263238"/>
                </a:solidFill>
                <a:latin typeface="Source Sans Pro"/>
                <a:ea typeface="Source Sans Pro"/>
                <a:sym typeface="Source Sans Pro"/>
              </a:rPr>
              <a:t>Where the going's smooth and pleasant</a:t>
            </a:r>
            <a:br>
              <a:rPr lang="en-AU" sz="2000" dirty="0">
                <a:solidFill>
                  <a:srgbClr val="263238"/>
                </a:solidFill>
                <a:latin typeface="Source Sans Pro"/>
                <a:ea typeface="Source Sans Pro"/>
                <a:sym typeface="Source Sans Pro"/>
              </a:rPr>
            </a:br>
            <a:r>
              <a:rPr lang="en-AU" sz="2000" dirty="0">
                <a:solidFill>
                  <a:srgbClr val="263238"/>
                </a:solidFill>
                <a:latin typeface="Source Sans Pro"/>
                <a:ea typeface="Source Sans Pro"/>
                <a:sym typeface="Source Sans Pro"/>
              </a:rPr>
              <a:t>You will always find the throng;</a:t>
            </a:r>
            <a:br>
              <a:rPr lang="en-AU" sz="2000" dirty="0">
                <a:solidFill>
                  <a:srgbClr val="263238"/>
                </a:solidFill>
                <a:latin typeface="Source Sans Pro"/>
                <a:ea typeface="Source Sans Pro"/>
                <a:sym typeface="Source Sans Pro"/>
              </a:rPr>
            </a:br>
            <a:r>
              <a:rPr lang="en-AU" sz="2000" dirty="0">
                <a:solidFill>
                  <a:srgbClr val="263238"/>
                </a:solidFill>
                <a:latin typeface="Source Sans Pro"/>
                <a:ea typeface="Source Sans Pro"/>
                <a:sym typeface="Source Sans Pro"/>
              </a:rPr>
              <a:t>For the many, mores the pity,</a:t>
            </a:r>
            <a:br>
              <a:rPr lang="en-AU" sz="2000" dirty="0">
                <a:solidFill>
                  <a:srgbClr val="263238"/>
                </a:solidFill>
                <a:latin typeface="Source Sans Pro"/>
                <a:ea typeface="Source Sans Pro"/>
                <a:sym typeface="Source Sans Pro"/>
              </a:rPr>
            </a:br>
            <a:r>
              <a:rPr lang="en-AU" sz="2000" dirty="0">
                <a:solidFill>
                  <a:srgbClr val="263238"/>
                </a:solidFill>
                <a:latin typeface="Source Sans Pro"/>
                <a:ea typeface="Source Sans Pro"/>
                <a:sym typeface="Source Sans Pro"/>
              </a:rPr>
              <a:t>Seem to like to drift along.</a:t>
            </a:r>
            <a:br>
              <a:rPr lang="en-AU" sz="2000" dirty="0">
                <a:solidFill>
                  <a:srgbClr val="263238"/>
                </a:solidFill>
                <a:latin typeface="Source Sans Pro"/>
                <a:ea typeface="Source Sans Pro"/>
                <a:sym typeface="Source Sans Pro"/>
              </a:rPr>
            </a:br>
            <a:br>
              <a:rPr lang="en-AU" sz="2000" dirty="0">
                <a:solidFill>
                  <a:srgbClr val="263238"/>
                </a:solidFill>
                <a:latin typeface="Source Sans Pro"/>
                <a:ea typeface="Source Sans Pro"/>
                <a:sym typeface="Source Sans Pro"/>
              </a:rPr>
            </a:br>
            <a:r>
              <a:rPr lang="en-AU" sz="2000" dirty="0">
                <a:solidFill>
                  <a:srgbClr val="263238"/>
                </a:solidFill>
                <a:latin typeface="Source Sans Pro"/>
                <a:ea typeface="Source Sans Pro"/>
                <a:sym typeface="Source Sans Pro"/>
              </a:rPr>
              <a:t>But the steps that call for courage,</a:t>
            </a:r>
            <a:br>
              <a:rPr lang="en-AU" sz="2000" dirty="0">
                <a:solidFill>
                  <a:srgbClr val="263238"/>
                </a:solidFill>
                <a:latin typeface="Source Sans Pro"/>
                <a:ea typeface="Source Sans Pro"/>
                <a:sym typeface="Source Sans Pro"/>
              </a:rPr>
            </a:br>
            <a:r>
              <a:rPr lang="en-AU" sz="2000" dirty="0">
                <a:solidFill>
                  <a:srgbClr val="263238"/>
                </a:solidFill>
                <a:latin typeface="Source Sans Pro"/>
                <a:ea typeface="Source Sans Pro"/>
                <a:sym typeface="Source Sans Pro"/>
              </a:rPr>
              <a:t>And the task that's hard to do,</a:t>
            </a:r>
            <a:br>
              <a:rPr lang="en-AU" sz="2000" dirty="0">
                <a:solidFill>
                  <a:srgbClr val="263238"/>
                </a:solidFill>
                <a:latin typeface="Source Sans Pro"/>
                <a:ea typeface="Source Sans Pro"/>
                <a:sym typeface="Source Sans Pro"/>
              </a:rPr>
            </a:br>
            <a:r>
              <a:rPr lang="en-AU" sz="2000" dirty="0">
                <a:solidFill>
                  <a:srgbClr val="263238"/>
                </a:solidFill>
                <a:latin typeface="Source Sans Pro"/>
                <a:ea typeface="Source Sans Pro"/>
                <a:sym typeface="Source Sans Pro"/>
              </a:rPr>
              <a:t>In the end results in glory</a:t>
            </a:r>
            <a:br>
              <a:rPr lang="en-AU" sz="2000" dirty="0">
                <a:solidFill>
                  <a:srgbClr val="263238"/>
                </a:solidFill>
                <a:latin typeface="Source Sans Pro"/>
                <a:ea typeface="Source Sans Pro"/>
                <a:sym typeface="Source Sans Pro"/>
              </a:rPr>
            </a:br>
            <a:r>
              <a:rPr lang="en-AU" sz="2000" dirty="0">
                <a:solidFill>
                  <a:srgbClr val="263238"/>
                </a:solidFill>
                <a:latin typeface="Source Sans Pro"/>
                <a:ea typeface="Source Sans Pro"/>
                <a:sym typeface="Source Sans Pro"/>
              </a:rPr>
              <a:t>For the never-wavering few.</a:t>
            </a:r>
          </a:p>
        </p:txBody>
      </p:sp>
    </p:spTree>
    <p:extLst>
      <p:ext uri="{BB962C8B-B14F-4D97-AF65-F5344CB8AC3E}">
        <p14:creationId xmlns:p14="http://schemas.microsoft.com/office/powerpoint/2010/main" val="2414835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1519384" y="76578"/>
            <a:ext cx="6416918" cy="45438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AU" b="1" dirty="0"/>
              <a:t>Your Day Has Arrived</a:t>
            </a:r>
            <a:endParaRPr lang="en-AU" dirty="0"/>
          </a:p>
          <a:p>
            <a:r>
              <a:rPr lang="en-AU" sz="2000" dirty="0"/>
              <a:t>Graduation day is finally here,</a:t>
            </a:r>
            <a:br>
              <a:rPr lang="en-AU" sz="2000" dirty="0"/>
            </a:br>
            <a:r>
              <a:rPr lang="en-AU" sz="2000" dirty="0"/>
              <a:t>And so now ends your high school career.</a:t>
            </a:r>
            <a:br>
              <a:rPr lang="en-AU" sz="2000" dirty="0"/>
            </a:br>
            <a:r>
              <a:rPr lang="en-AU" sz="2000" dirty="0"/>
              <a:t>Always remember the friends you hold dear,</a:t>
            </a:r>
            <a:br>
              <a:rPr lang="en-AU" sz="2000" dirty="0"/>
            </a:br>
            <a:r>
              <a:rPr lang="en-AU" sz="2000" dirty="0"/>
              <a:t>And look toward your future without any fear.</a:t>
            </a:r>
          </a:p>
          <a:p>
            <a:r>
              <a:rPr lang="en-AU" sz="2000" dirty="0"/>
              <a:t>This is the day you've been preparing for</a:t>
            </a:r>
            <a:br>
              <a:rPr lang="en-AU" sz="2000" dirty="0"/>
            </a:br>
            <a:r>
              <a:rPr lang="en-AU" sz="2000" dirty="0"/>
              <a:t>Since the day you walked through that first classroom door.</a:t>
            </a:r>
            <a:br>
              <a:rPr lang="en-AU" sz="2000" dirty="0"/>
            </a:br>
            <a:r>
              <a:rPr lang="en-AU" sz="2000" dirty="0"/>
              <a:t>Now it is time to say goodbye,</a:t>
            </a:r>
            <a:br>
              <a:rPr lang="en-AU" sz="2000" dirty="0"/>
            </a:br>
            <a:r>
              <a:rPr lang="en-AU" sz="2000" dirty="0"/>
              <a:t>And spread your wings - you're ready to fly.</a:t>
            </a:r>
          </a:p>
          <a:p>
            <a:r>
              <a:rPr lang="en-AU" sz="2000" dirty="0"/>
              <a:t>So shed a tear and share a smile,</a:t>
            </a:r>
            <a:br>
              <a:rPr lang="en-AU" sz="2000" dirty="0"/>
            </a:br>
            <a:r>
              <a:rPr lang="en-AU" sz="2000" dirty="0"/>
              <a:t>And be sure to remember all the while,</a:t>
            </a:r>
            <a:br>
              <a:rPr lang="en-AU" sz="2000" dirty="0"/>
            </a:br>
            <a:r>
              <a:rPr lang="en-AU" sz="2000" dirty="0"/>
              <a:t>That although it may now be time to move on,</a:t>
            </a:r>
            <a:br>
              <a:rPr lang="en-AU" sz="2000" dirty="0"/>
            </a:br>
            <a:r>
              <a:rPr lang="en-AU" sz="2000" dirty="0"/>
              <a:t>Today's memories will last your whole life long.</a:t>
            </a:r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dirty="0"/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5328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1726418" y="119710"/>
            <a:ext cx="6416918" cy="45438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AU" b="1" dirty="0"/>
              <a:t>Now Is the Time to Dare</a:t>
            </a:r>
            <a:endParaRPr lang="en-AU" dirty="0"/>
          </a:p>
          <a:p>
            <a:r>
              <a:rPr lang="en-AU" dirty="0"/>
              <a:t>Dare to jump into your future with enthusiasm.</a:t>
            </a:r>
            <a:br>
              <a:rPr lang="en-AU" dirty="0"/>
            </a:br>
            <a:r>
              <a:rPr lang="en-AU" dirty="0"/>
              <a:t>Dare to place no limits on what you hope to accomplish.</a:t>
            </a:r>
            <a:br>
              <a:rPr lang="en-AU" dirty="0"/>
            </a:br>
            <a:r>
              <a:rPr lang="en-AU" dirty="0"/>
              <a:t>Dare to dream big and realize it's not just a cliché.</a:t>
            </a:r>
            <a:br>
              <a:rPr lang="en-AU" dirty="0"/>
            </a:br>
            <a:r>
              <a:rPr lang="en-AU" dirty="0"/>
              <a:t>Dare to bring excellence to everything you do.</a:t>
            </a:r>
          </a:p>
          <a:p>
            <a:r>
              <a:rPr lang="en-AU" dirty="0"/>
              <a:t>Dare to succeed beyond your wildest expectations.</a:t>
            </a:r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dirty="0"/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5007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1656271" y="-129397"/>
            <a:ext cx="6098875" cy="45438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AU" sz="2000" b="1" dirty="0"/>
              <a:t>High School Memories</a:t>
            </a:r>
            <a:endParaRPr lang="en-AU" sz="2000" dirty="0"/>
          </a:p>
          <a:p>
            <a:r>
              <a:rPr lang="en-AU" sz="1800" dirty="0"/>
              <a:t>Classroom bells and noisy halls,</a:t>
            </a:r>
            <a:br>
              <a:rPr lang="en-AU" sz="1800" dirty="0"/>
            </a:br>
            <a:r>
              <a:rPr lang="en-AU" sz="1800" dirty="0"/>
              <a:t>Watching the clock as last period crawls,</a:t>
            </a:r>
            <a:br>
              <a:rPr lang="en-AU" sz="1800" dirty="0"/>
            </a:br>
            <a:r>
              <a:rPr lang="en-AU" sz="1800" dirty="0"/>
              <a:t>Getting a demerit for talking in class,</a:t>
            </a:r>
            <a:br>
              <a:rPr lang="en-AU" sz="1800" dirty="0"/>
            </a:br>
            <a:r>
              <a:rPr lang="en-AU" sz="1800" dirty="0"/>
              <a:t>Trying to remember where you left your hall pass.</a:t>
            </a:r>
          </a:p>
          <a:p>
            <a:r>
              <a:rPr lang="en-AU" sz="1800" dirty="0"/>
              <a:t>Rooting for your team at a big football game,</a:t>
            </a:r>
            <a:br>
              <a:rPr lang="en-AU" sz="1800" dirty="0"/>
            </a:br>
            <a:r>
              <a:rPr lang="en-AU" sz="1800" dirty="0"/>
              <a:t>Hoping the teacher would not call your name,</a:t>
            </a:r>
            <a:br>
              <a:rPr lang="en-AU" sz="1800" dirty="0"/>
            </a:br>
            <a:r>
              <a:rPr lang="en-AU" sz="1800" dirty="0"/>
              <a:t>Studying for tests trying to get higher scores,</a:t>
            </a:r>
            <a:br>
              <a:rPr lang="en-AU" sz="1800" dirty="0"/>
            </a:br>
            <a:r>
              <a:rPr lang="en-AU" sz="1800" dirty="0"/>
              <a:t>The echoing slams of the hall locker doors.</a:t>
            </a:r>
          </a:p>
          <a:p>
            <a:r>
              <a:rPr lang="en-AU" sz="1800" dirty="0"/>
              <a:t>Pep rallies, homecoming and class elections,</a:t>
            </a:r>
            <a:br>
              <a:rPr lang="en-AU" sz="1800" dirty="0"/>
            </a:br>
            <a:r>
              <a:rPr lang="en-AU" sz="1800" dirty="0"/>
              <a:t>Trying to decide next year's course selections,</a:t>
            </a:r>
            <a:br>
              <a:rPr lang="en-AU" sz="1800" dirty="0"/>
            </a:br>
            <a:r>
              <a:rPr lang="en-AU" sz="1800" dirty="0"/>
              <a:t>Pondering the source of the lunch room's mystery meat,</a:t>
            </a:r>
            <a:br>
              <a:rPr lang="en-AU" sz="1800" dirty="0"/>
            </a:br>
            <a:r>
              <a:rPr lang="en-AU" sz="1800" dirty="0"/>
              <a:t>Choosing lab partners and changing your seats.</a:t>
            </a:r>
          </a:p>
          <a:p>
            <a:r>
              <a:rPr lang="en-AU" sz="1800" dirty="0"/>
              <a:t>Some of these moments may seem rather small,</a:t>
            </a:r>
            <a:br>
              <a:rPr lang="en-AU" sz="1800" dirty="0"/>
            </a:br>
            <a:r>
              <a:rPr lang="en-AU" sz="1800" dirty="0"/>
              <a:t>But it's the little things that you'll remember most of all.</a:t>
            </a:r>
            <a:br>
              <a:rPr lang="en-AU" sz="1800" dirty="0"/>
            </a:br>
            <a:r>
              <a:rPr lang="en-AU" sz="1800" dirty="0"/>
              <a:t>So put on your cap and your gown and stand tall,</a:t>
            </a:r>
            <a:br>
              <a:rPr lang="en-AU" sz="1800" dirty="0"/>
            </a:br>
            <a:r>
              <a:rPr lang="en-AU" sz="1800" dirty="0"/>
              <a:t>It's graduation day, so savour it all.</a:t>
            </a:r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dirty="0"/>
          </a:p>
        </p:txBody>
      </p:sp>
      <p:sp>
        <p:nvSpPr>
          <p:cNvPr id="112" name="Google Shape;112;p17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229873"/>
      </p:ext>
    </p:extLst>
  </p:cSld>
  <p:clrMapOvr>
    <a:masterClrMapping/>
  </p:clrMapOvr>
</p:sld>
</file>

<file path=ppt/theme/theme1.xml><?xml version="1.0" encoding="utf-8"?>
<a:theme xmlns:a="http://schemas.openxmlformats.org/drawingml/2006/main" name="Cordelia template">
  <a:themeElements>
    <a:clrScheme name="Custom 347">
      <a:dk1>
        <a:srgbClr val="263238"/>
      </a:dk1>
      <a:lt1>
        <a:srgbClr val="FFFFFF"/>
      </a:lt1>
      <a:dk2>
        <a:srgbClr val="607D8B"/>
      </a:dk2>
      <a:lt2>
        <a:srgbClr val="ECEFF1"/>
      </a:lt2>
      <a:accent1>
        <a:srgbClr val="0091EA"/>
      </a:accent1>
      <a:accent2>
        <a:srgbClr val="0053A3"/>
      </a:accent2>
      <a:accent3>
        <a:srgbClr val="607D8B"/>
      </a:accent3>
      <a:accent4>
        <a:srgbClr val="CFD8DC"/>
      </a:accent4>
      <a:accent5>
        <a:srgbClr val="ECEFF1"/>
      </a:accent5>
      <a:accent6>
        <a:srgbClr val="ACDBF8"/>
      </a:accent6>
      <a:hlink>
        <a:srgbClr val="0091E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134</Words>
  <Application>Microsoft Office PowerPoint</Application>
  <PresentationFormat>On-screen Show (16:9)</PresentationFormat>
  <Paragraphs>39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Roboto Slab</vt:lpstr>
      <vt:lpstr>Arial</vt:lpstr>
      <vt:lpstr>Source Sans Pro</vt:lpstr>
      <vt:lpstr>Cordelia template</vt:lpstr>
      <vt:lpstr>Graduation Poem</vt:lpstr>
      <vt:lpstr>Poetry is a powerful medium</vt:lpstr>
      <vt:lpstr>1.  Task: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Katherine Lloyd</dc:creator>
  <cp:lastModifiedBy>Katherine Lloyd</cp:lastModifiedBy>
  <cp:revision>7</cp:revision>
  <dcterms:modified xsi:type="dcterms:W3CDTF">2022-11-20T21:49:41Z</dcterms:modified>
</cp:coreProperties>
</file>