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56" r:id="rId2"/>
    <p:sldId id="296" r:id="rId3"/>
    <p:sldId id="277" r:id="rId4"/>
    <p:sldId id="278" r:id="rId5"/>
    <p:sldId id="279" r:id="rId6"/>
    <p:sldId id="282" r:id="rId7"/>
    <p:sldId id="283" r:id="rId8"/>
    <p:sldId id="285" r:id="rId9"/>
    <p:sldId id="338" r:id="rId10"/>
    <p:sldId id="339" r:id="rId11"/>
    <p:sldId id="336" r:id="rId12"/>
    <p:sldId id="258" r:id="rId13"/>
    <p:sldId id="259" r:id="rId14"/>
    <p:sldId id="260" r:id="rId15"/>
    <p:sldId id="337" r:id="rId16"/>
    <p:sldId id="341" r:id="rId17"/>
    <p:sldId id="340" r:id="rId18"/>
    <p:sldId id="343" r:id="rId19"/>
    <p:sldId id="344" r:id="rId20"/>
    <p:sldId id="345" r:id="rId21"/>
    <p:sldId id="346" r:id="rId22"/>
    <p:sldId id="347" r:id="rId23"/>
    <p:sldId id="334" r:id="rId24"/>
    <p:sldId id="261" r:id="rId25"/>
    <p:sldId id="262" r:id="rId26"/>
    <p:sldId id="348" r:id="rId27"/>
    <p:sldId id="263" r:id="rId28"/>
  </p:sldIdLst>
  <p:sldSz cx="9144000" cy="5143500" type="screen16x9"/>
  <p:notesSz cx="6797675" cy="9926638"/>
  <p:embeddedFontLst>
    <p:embeddedFont>
      <p:font typeface="Amatic SC" panose="020B0604020202020204" charset="-79"/>
      <p:regular r:id="rId30"/>
      <p:bold r:id="rId31"/>
    </p:embeddedFon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CCCF42-E481-489F-A090-7432CDEA442F}">
  <a:tblStyle styleId="{CDCCCF42-E481-489F-A090-7432CDEA442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A4FE9-5BF7-468A-A00C-F9FC09BBC12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24 has</a:t>
            </a:r>
            <a:r>
              <a:rPr lang="en-AU" baseline="0" dirty="0"/>
              <a:t> the factors</a:t>
            </a:r>
            <a:endParaRPr lang="en-AU" dirty="0"/>
          </a:p>
        </p:txBody>
      </p:sp>
      <p:sp>
        <p:nvSpPr>
          <p:cNvPr id="4" name="Slide Number Placeholder 3"/>
          <p:cNvSpPr>
            <a:spLocks noGrp="1"/>
          </p:cNvSpPr>
          <p:nvPr>
            <p:ph type="sldNum" sz="quarter" idx="10"/>
          </p:nvPr>
        </p:nvSpPr>
        <p:spPr/>
        <p:txBody>
          <a:bodyPr/>
          <a:lstStyle/>
          <a:p>
            <a:fld id="{9348ADD4-70EE-449E-BF66-2A75D070A265}" type="slidenum">
              <a:rPr lang="en-AU" smtClean="0"/>
              <a:t>12</a:t>
            </a:fld>
            <a:endParaRPr lang="en-AU"/>
          </a:p>
        </p:txBody>
      </p:sp>
    </p:spTree>
    <p:extLst>
      <p:ext uri="{BB962C8B-B14F-4D97-AF65-F5344CB8AC3E}">
        <p14:creationId xmlns:p14="http://schemas.microsoft.com/office/powerpoint/2010/main" val="393727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B6EBA8-8AD8-41F0-B1A2-279557FEF5C3}"/>
              </a:ext>
            </a:extLst>
          </p:cNvPr>
          <p:cNvSpPr>
            <a:spLocks noGrp="1"/>
          </p:cNvSpPr>
          <p:nvPr>
            <p:ph type="sldNum" sz="quarter" idx="12"/>
          </p:nvPr>
        </p:nvSpPr>
        <p:spPr>
          <a:xfrm>
            <a:off x="6926813" y="4767263"/>
            <a:ext cx="2057400" cy="273844"/>
          </a:xfrm>
          <a:prstGeom prst="rect">
            <a:avLst/>
          </a:prstGeom>
        </p:spPr>
        <p:txBody>
          <a:bodyPr/>
          <a:lstStyle/>
          <a:p>
            <a:fld id="{2EFC3C1D-D61E-4A2F-A72F-0C1ACC1D3C35}" type="slidenum">
              <a:rPr lang="en-AU" smtClean="0"/>
              <a:t>‹#›</a:t>
            </a:fld>
            <a:endParaRPr lang="en-AU"/>
          </a:p>
        </p:txBody>
      </p:sp>
      <p:sp>
        <p:nvSpPr>
          <p:cNvPr id="3" name="Text Box 2"/>
          <p:cNvSpPr txBox="1">
            <a:spLocks noChangeArrowheads="1"/>
          </p:cNvSpPr>
          <p:nvPr userDrawn="1"/>
        </p:nvSpPr>
        <p:spPr bwMode="auto">
          <a:xfrm>
            <a:off x="0" y="4800600"/>
            <a:ext cx="4175824" cy="342900"/>
          </a:xfrm>
          <a:prstGeom prst="rect">
            <a:avLst/>
          </a:prstGeom>
          <a:noFill/>
          <a:ln w="9525">
            <a:noFill/>
            <a:miter lim="800000"/>
            <a:headEnd/>
            <a:tailEnd/>
          </a:ln>
        </p:spPr>
        <p:txBody>
          <a:bodyPr rot="0" vert="horz" wrap="square" lIns="108000" tIns="0" rIns="0" bIns="0" anchor="t" anchorCtr="0">
            <a:noAutofit/>
          </a:bodyPr>
          <a:lstStyle/>
          <a:p>
            <a:pPr>
              <a:spcAft>
                <a:spcPts val="0"/>
              </a:spcAft>
            </a:pPr>
            <a:r>
              <a:rPr lang="en-AU" sz="750" dirty="0">
                <a:latin typeface="Calibri" panose="020F0502020204030204" pitchFamily="34" charset="0"/>
                <a:ea typeface="Times New Roman" panose="02020603050405020304" pitchFamily="18" charset="0"/>
                <a:cs typeface="Calibri" panose="020F0502020204030204" pitchFamily="34" charset="0"/>
              </a:rPr>
              <a:t>© Government of South Australia, Department for Education, 2020</a:t>
            </a:r>
            <a:endParaRPr lang="en-AU" sz="7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11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7542-B4BA-47B7-BDDB-CB48AD8B4F9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111C97F-4BBC-4542-AE9A-B002685854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86B6EBA8-8AD8-41F0-B1A2-279557FEF5C3}"/>
              </a:ext>
            </a:extLst>
          </p:cNvPr>
          <p:cNvSpPr>
            <a:spLocks noGrp="1"/>
          </p:cNvSpPr>
          <p:nvPr>
            <p:ph type="sldNum" sz="quarter" idx="12"/>
          </p:nvPr>
        </p:nvSpPr>
        <p:spPr>
          <a:xfrm>
            <a:off x="6926813" y="4767263"/>
            <a:ext cx="2057400" cy="273844"/>
          </a:xfrm>
          <a:prstGeom prst="rect">
            <a:avLst/>
          </a:prstGeom>
        </p:spPr>
        <p:txBody>
          <a:bodyPr/>
          <a:lstStyle/>
          <a:p>
            <a:fld id="{2EFC3C1D-D61E-4A2F-A72F-0C1ACC1D3C35}" type="slidenum">
              <a:rPr lang="en-AU" smtClean="0"/>
              <a:t>‹#›</a:t>
            </a:fld>
            <a:endParaRPr lang="en-AU"/>
          </a:p>
        </p:txBody>
      </p:sp>
      <p:sp>
        <p:nvSpPr>
          <p:cNvPr id="5" name="Text Box 2"/>
          <p:cNvSpPr txBox="1">
            <a:spLocks noChangeArrowheads="1"/>
          </p:cNvSpPr>
          <p:nvPr userDrawn="1"/>
        </p:nvSpPr>
        <p:spPr bwMode="auto">
          <a:xfrm>
            <a:off x="0" y="4800600"/>
            <a:ext cx="4175824" cy="342900"/>
          </a:xfrm>
          <a:prstGeom prst="rect">
            <a:avLst/>
          </a:prstGeom>
          <a:noFill/>
          <a:ln w="9525">
            <a:noFill/>
            <a:miter lim="800000"/>
            <a:headEnd/>
            <a:tailEnd/>
          </a:ln>
        </p:spPr>
        <p:txBody>
          <a:bodyPr rot="0" vert="horz" wrap="square" lIns="108000" tIns="0" rIns="0" bIns="0" anchor="t" anchorCtr="0">
            <a:noAutofit/>
          </a:bodyPr>
          <a:lstStyle/>
          <a:p>
            <a:pPr>
              <a:spcAft>
                <a:spcPts val="0"/>
              </a:spcAft>
            </a:pPr>
            <a:r>
              <a:rPr lang="en-AU" sz="750" dirty="0">
                <a:latin typeface="Calibri" panose="020F0502020204030204" pitchFamily="34" charset="0"/>
                <a:ea typeface="Times New Roman" panose="02020603050405020304" pitchFamily="18" charset="0"/>
                <a:cs typeface="Calibri" panose="020F0502020204030204" pitchFamily="34" charset="0"/>
              </a:rPr>
              <a:t>© Government of South Australia, Department for Education, 2020</a:t>
            </a:r>
            <a:endParaRPr lang="en-AU" sz="7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6958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1pPr>
            <a:lvl2pPr lvl="1"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2pPr>
            <a:lvl3pPr lvl="2"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3pPr>
            <a:lvl4pPr lvl="3"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4pPr>
            <a:lvl5pPr lvl="4"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5pPr>
            <a:lvl6pPr lvl="5"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6pPr>
            <a:lvl7pPr lvl="6"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7pPr>
            <a:lvl8pPr lvl="7"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8pPr>
            <a:lvl9pPr lvl="8" algn="ctr">
              <a:spcBef>
                <a:spcPts val="0"/>
              </a:spcBef>
              <a:spcAft>
                <a:spcPts val="0"/>
              </a:spcAft>
              <a:buClr>
                <a:schemeClr val="dk2"/>
              </a:buClr>
              <a:buSzPts val="2400"/>
              <a:buFont typeface="Amatic SC"/>
              <a:buNone/>
              <a:defRPr sz="2400" b="1">
                <a:solidFill>
                  <a:schemeClr val="dk2"/>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chemeClr val="dk2"/>
              </a:buClr>
              <a:buSzPts val="2200"/>
              <a:buFont typeface="Muli"/>
              <a:buChar char="‐"/>
              <a:defRPr sz="2200">
                <a:solidFill>
                  <a:schemeClr val="dk2"/>
                </a:solidFill>
                <a:latin typeface="Muli"/>
                <a:ea typeface="Muli"/>
                <a:cs typeface="Muli"/>
                <a:sym typeface="Muli"/>
              </a:defRPr>
            </a:lvl1pPr>
            <a:lvl2pPr marL="914400" lvl="1"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2pPr>
            <a:lvl3pPr marL="1371600" lvl="2"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3pPr>
            <a:lvl4pPr marL="1828800" lvl="3"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4pPr>
            <a:lvl5pPr marL="2286000" lvl="4"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5pPr>
            <a:lvl6pPr marL="2743200" lvl="5"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6pPr>
            <a:lvl7pPr marL="3200400" lvl="6"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7pPr>
            <a:lvl8pPr marL="3657600" lvl="7"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8pPr>
            <a:lvl9pPr marL="4114800" lvl="8" indent="-368300">
              <a:spcBef>
                <a:spcPts val="0"/>
              </a:spcBef>
              <a:spcAft>
                <a:spcPts val="0"/>
              </a:spcAft>
              <a:buClr>
                <a:schemeClr val="dk2"/>
              </a:buClr>
              <a:buSzPts val="2200"/>
              <a:buFont typeface="Muli"/>
              <a:buChar char="‐"/>
              <a:defRPr sz="2200">
                <a:solidFill>
                  <a:schemeClr val="dk2"/>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chemeClr val="dk2"/>
                </a:solidFill>
                <a:latin typeface="Muli"/>
                <a:ea typeface="Muli"/>
                <a:cs typeface="Muli"/>
                <a:sym typeface="Muli"/>
              </a:defRPr>
            </a:lvl1pPr>
            <a:lvl2pPr lvl="1" algn="ctr">
              <a:buNone/>
              <a:defRPr sz="1200">
                <a:solidFill>
                  <a:schemeClr val="dk2"/>
                </a:solidFill>
                <a:latin typeface="Muli"/>
                <a:ea typeface="Muli"/>
                <a:cs typeface="Muli"/>
                <a:sym typeface="Muli"/>
              </a:defRPr>
            </a:lvl2pPr>
            <a:lvl3pPr lvl="2" algn="ctr">
              <a:buNone/>
              <a:defRPr sz="1200">
                <a:solidFill>
                  <a:schemeClr val="dk2"/>
                </a:solidFill>
                <a:latin typeface="Muli"/>
                <a:ea typeface="Muli"/>
                <a:cs typeface="Muli"/>
                <a:sym typeface="Muli"/>
              </a:defRPr>
            </a:lvl3pPr>
            <a:lvl4pPr lvl="3" algn="ctr">
              <a:buNone/>
              <a:defRPr sz="1200">
                <a:solidFill>
                  <a:schemeClr val="dk2"/>
                </a:solidFill>
                <a:latin typeface="Muli"/>
                <a:ea typeface="Muli"/>
                <a:cs typeface="Muli"/>
                <a:sym typeface="Muli"/>
              </a:defRPr>
            </a:lvl4pPr>
            <a:lvl5pPr lvl="4" algn="ctr">
              <a:buNone/>
              <a:defRPr sz="1200">
                <a:solidFill>
                  <a:schemeClr val="dk2"/>
                </a:solidFill>
                <a:latin typeface="Muli"/>
                <a:ea typeface="Muli"/>
                <a:cs typeface="Muli"/>
                <a:sym typeface="Muli"/>
              </a:defRPr>
            </a:lvl5pPr>
            <a:lvl6pPr lvl="5" algn="ctr">
              <a:buNone/>
              <a:defRPr sz="1200">
                <a:solidFill>
                  <a:schemeClr val="dk2"/>
                </a:solidFill>
                <a:latin typeface="Muli"/>
                <a:ea typeface="Muli"/>
                <a:cs typeface="Muli"/>
                <a:sym typeface="Muli"/>
              </a:defRPr>
            </a:lvl6pPr>
            <a:lvl7pPr lvl="6" algn="ctr">
              <a:buNone/>
              <a:defRPr sz="1200">
                <a:solidFill>
                  <a:schemeClr val="dk2"/>
                </a:solidFill>
                <a:latin typeface="Muli"/>
                <a:ea typeface="Muli"/>
                <a:cs typeface="Muli"/>
                <a:sym typeface="Muli"/>
              </a:defRPr>
            </a:lvl7pPr>
            <a:lvl8pPr lvl="7" algn="ctr">
              <a:buNone/>
              <a:defRPr sz="1200">
                <a:solidFill>
                  <a:schemeClr val="dk2"/>
                </a:solidFill>
                <a:latin typeface="Muli"/>
                <a:ea typeface="Muli"/>
                <a:cs typeface="Muli"/>
                <a:sym typeface="Muli"/>
              </a:defRPr>
            </a:lvl8pPr>
            <a:lvl9pPr lvl="8" algn="ctr">
              <a:buNone/>
              <a:defRPr sz="1200">
                <a:solidFill>
                  <a:schemeClr val="dk2"/>
                </a:solidFill>
                <a:latin typeface="Muli"/>
                <a:ea typeface="Muli"/>
                <a:cs typeface="Muli"/>
                <a:sym typeface="Muli"/>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9"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4.%20Prime%20Facorisation/Math%20Antics%20-%20Prime%20Factorization.mp4" TargetMode="External"/><Relationship Id="rId1" Type="http://schemas.openxmlformats.org/officeDocument/2006/relationships/slideLayout" Target="../slideLayouts/slideLayout2.xml"/><Relationship Id="rId4" Type="http://schemas.openxmlformats.org/officeDocument/2006/relationships/hyperlink" Target="https://www.youtube.com/watch?v=XGbOiYhHY2c"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753913" y="977848"/>
            <a:ext cx="7852644" cy="21737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t>Prime Factorisation:</a:t>
            </a:r>
            <a:endParaRPr sz="9600" dirty="0"/>
          </a:p>
        </p:txBody>
      </p:sp>
      <p:sp>
        <p:nvSpPr>
          <p:cNvPr id="3" name="Google Shape;60;p12">
            <a:extLst>
              <a:ext uri="{FF2B5EF4-FFF2-40B4-BE49-F238E27FC236}">
                <a16:creationId xmlns:a16="http://schemas.microsoft.com/office/drawing/2014/main" id="{C09E8FE0-1661-4A2A-9D10-C806DC3309D8}"/>
              </a:ext>
            </a:extLst>
          </p:cNvPr>
          <p:cNvSpPr txBox="1">
            <a:spLocks/>
          </p:cNvSpPr>
          <p:nvPr/>
        </p:nvSpPr>
        <p:spPr>
          <a:xfrm>
            <a:off x="298268" y="2223796"/>
            <a:ext cx="8763933" cy="21737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1pPr>
            <a:lvl2pPr marR="0" lvl="1"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2pPr>
            <a:lvl3pPr marR="0" lvl="2"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3pPr>
            <a:lvl4pPr marR="0" lvl="3"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4pPr>
            <a:lvl5pPr marR="0" lvl="4"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5pPr>
            <a:lvl6pPr marR="0" lvl="5"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6pPr>
            <a:lvl7pPr marR="0" lvl="6"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7pPr>
            <a:lvl8pPr marR="0" lvl="7"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8pPr>
            <a:lvl9pPr marR="0" lvl="8" algn="ctr" rtl="0">
              <a:lnSpc>
                <a:spcPct val="100000"/>
              </a:lnSpc>
              <a:spcBef>
                <a:spcPts val="0"/>
              </a:spcBef>
              <a:spcAft>
                <a:spcPts val="0"/>
              </a:spcAft>
              <a:buClr>
                <a:schemeClr val="dk2"/>
              </a:buClr>
              <a:buSzPts val="4800"/>
              <a:buFont typeface="Amatic SC"/>
              <a:buNone/>
              <a:defRPr sz="4800" b="1" i="0" u="none" strike="noStrike" cap="none">
                <a:solidFill>
                  <a:schemeClr val="dk2"/>
                </a:solidFill>
                <a:latin typeface="Amatic SC"/>
                <a:ea typeface="Amatic SC"/>
                <a:cs typeface="Amatic SC"/>
                <a:sym typeface="Amatic SC"/>
              </a:defRPr>
            </a:lvl9pPr>
          </a:lstStyle>
          <a:p>
            <a:r>
              <a:rPr lang="en-AU" sz="4400" dirty="0"/>
              <a:t>Building tree diagrams, explore index notation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A45489-C5FA-4756-8103-1410E7DE295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307806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file"/>
            <a:extLst>
              <a:ext uri="{FF2B5EF4-FFF2-40B4-BE49-F238E27FC236}">
                <a16:creationId xmlns:a16="http://schemas.microsoft.com/office/drawing/2014/main" id="{68BFB38F-2F1D-4069-82CC-5F098E7E9284}"/>
              </a:ext>
            </a:extLst>
          </p:cNvPr>
          <p:cNvPicPr>
            <a:picLocks noChangeAspect="1"/>
          </p:cNvPicPr>
          <p:nvPr/>
        </p:nvPicPr>
        <p:blipFill>
          <a:blip r:embed="rId3"/>
          <a:stretch>
            <a:fillRect/>
          </a:stretch>
        </p:blipFill>
        <p:spPr>
          <a:xfrm>
            <a:off x="1607332" y="911147"/>
            <a:ext cx="6486608" cy="3012849"/>
          </a:xfrm>
          <a:prstGeom prst="rect">
            <a:avLst/>
          </a:prstGeom>
        </p:spPr>
      </p:pic>
      <p:sp>
        <p:nvSpPr>
          <p:cNvPr id="4" name="TextBox 3">
            <a:extLst>
              <a:ext uri="{FF2B5EF4-FFF2-40B4-BE49-F238E27FC236}">
                <a16:creationId xmlns:a16="http://schemas.microsoft.com/office/drawing/2014/main" id="{16F82D39-E75D-4DDD-AA89-07BB27BBDFF8}"/>
              </a:ext>
            </a:extLst>
          </p:cNvPr>
          <p:cNvSpPr txBox="1"/>
          <p:nvPr/>
        </p:nvSpPr>
        <p:spPr>
          <a:xfrm>
            <a:off x="2936839" y="355002"/>
            <a:ext cx="3217956" cy="307777"/>
          </a:xfrm>
          <a:prstGeom prst="rect">
            <a:avLst/>
          </a:prstGeom>
          <a:noFill/>
        </p:spPr>
        <p:txBody>
          <a:bodyPr wrap="square" rtlCol="0">
            <a:spAutoFit/>
          </a:bodyPr>
          <a:lstStyle/>
          <a:p>
            <a:r>
              <a:rPr lang="en-US" dirty="0" err="1"/>
              <a:t>Maths</a:t>
            </a:r>
            <a:r>
              <a:rPr lang="en-US" dirty="0"/>
              <a:t> Antics Prime factorization</a:t>
            </a:r>
            <a:endParaRPr lang="en-AU" dirty="0"/>
          </a:p>
        </p:txBody>
      </p:sp>
      <p:sp>
        <p:nvSpPr>
          <p:cNvPr id="6" name="TextBox 5">
            <a:extLst>
              <a:ext uri="{FF2B5EF4-FFF2-40B4-BE49-F238E27FC236}">
                <a16:creationId xmlns:a16="http://schemas.microsoft.com/office/drawing/2014/main" id="{903E33E9-36EE-4D0B-8C54-5DEEC30C9F00}"/>
              </a:ext>
            </a:extLst>
          </p:cNvPr>
          <p:cNvSpPr txBox="1"/>
          <p:nvPr/>
        </p:nvSpPr>
        <p:spPr>
          <a:xfrm>
            <a:off x="2564636" y="4240921"/>
            <a:ext cx="4572000" cy="307777"/>
          </a:xfrm>
          <a:prstGeom prst="rect">
            <a:avLst/>
          </a:prstGeom>
          <a:noFill/>
        </p:spPr>
        <p:txBody>
          <a:bodyPr wrap="square">
            <a:spAutoFit/>
          </a:bodyPr>
          <a:lstStyle/>
          <a:p>
            <a:r>
              <a:rPr lang="en-GB" dirty="0">
                <a:hlinkClick r:id="rId4"/>
              </a:rPr>
              <a:t>Math Antics - Prime Factorization - YouTube</a:t>
            </a:r>
            <a:endParaRPr lang="en-AU" dirty="0"/>
          </a:p>
        </p:txBody>
      </p:sp>
    </p:spTree>
    <p:extLst>
      <p:ext uri="{BB962C8B-B14F-4D97-AF65-F5344CB8AC3E}">
        <p14:creationId xmlns:p14="http://schemas.microsoft.com/office/powerpoint/2010/main" val="242445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3892" y="187036"/>
            <a:ext cx="5612822" cy="4405745"/>
          </a:xfrm>
          <a:prstGeom prst="rect">
            <a:avLst/>
          </a:prstGeom>
        </p:spPr>
        <p:txBody>
          <a:bodyPr/>
          <a:lstStyle/>
          <a:p>
            <a:endParaRPr lang="en-AU"/>
          </a:p>
        </p:txBody>
      </p:sp>
      <p:sp>
        <p:nvSpPr>
          <p:cNvPr id="7" name="Text Box 2"/>
          <p:cNvSpPr txBox="1"/>
          <p:nvPr/>
        </p:nvSpPr>
        <p:spPr>
          <a:xfrm>
            <a:off x="3461156" y="537472"/>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24</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8" name="Text Box 2"/>
          <p:cNvSpPr txBox="1"/>
          <p:nvPr/>
        </p:nvSpPr>
        <p:spPr>
          <a:xfrm>
            <a:off x="4973811" y="2759146"/>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6</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9" name="Text Box 2"/>
          <p:cNvSpPr txBox="1"/>
          <p:nvPr/>
        </p:nvSpPr>
        <p:spPr>
          <a:xfrm>
            <a:off x="4427497" y="1537530"/>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12</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12" name="Straight Connector 11"/>
          <p:cNvCxnSpPr/>
          <p:nvPr/>
        </p:nvCxnSpPr>
        <p:spPr>
          <a:xfrm flipH="1">
            <a:off x="3184758" y="917576"/>
            <a:ext cx="485947" cy="619955"/>
          </a:xfrm>
          <a:prstGeom prst="line">
            <a:avLst/>
          </a:prstGeom>
          <a:noFill/>
          <a:ln w="25400" cap="rnd" cmpd="sng" algn="ctr">
            <a:solidFill>
              <a:srgbClr val="4BACC6">
                <a:lumMod val="75000"/>
              </a:srgbClr>
            </a:solidFill>
            <a:prstDash val="solid"/>
          </a:ln>
          <a:effectLst/>
        </p:spPr>
      </p:cxnSp>
      <p:cxnSp>
        <p:nvCxnSpPr>
          <p:cNvPr id="13" name="Straight Connector 12"/>
          <p:cNvCxnSpPr/>
          <p:nvPr/>
        </p:nvCxnSpPr>
        <p:spPr>
          <a:xfrm>
            <a:off x="3922057" y="956516"/>
            <a:ext cx="530412" cy="620972"/>
          </a:xfrm>
          <a:prstGeom prst="line">
            <a:avLst/>
          </a:prstGeom>
          <a:noFill/>
          <a:ln w="25400" cap="rnd" cmpd="sng" algn="ctr">
            <a:solidFill>
              <a:srgbClr val="4BACC6">
                <a:lumMod val="75000"/>
              </a:srgbClr>
            </a:solidFill>
            <a:prstDash val="solid"/>
          </a:ln>
          <a:effectLst/>
        </p:spPr>
      </p:cxnSp>
      <p:cxnSp>
        <p:nvCxnSpPr>
          <p:cNvPr id="14" name="Straight Connector 13"/>
          <p:cNvCxnSpPr/>
          <p:nvPr/>
        </p:nvCxnSpPr>
        <p:spPr>
          <a:xfrm flipH="1">
            <a:off x="4268931" y="1915601"/>
            <a:ext cx="236674" cy="803909"/>
          </a:xfrm>
          <a:prstGeom prst="line">
            <a:avLst/>
          </a:prstGeom>
          <a:noFill/>
          <a:ln w="25400" cap="rnd" cmpd="sng" algn="ctr">
            <a:solidFill>
              <a:srgbClr val="4BACC6">
                <a:lumMod val="75000"/>
              </a:srgbClr>
            </a:solidFill>
            <a:prstDash val="solid"/>
          </a:ln>
          <a:effectLst/>
        </p:spPr>
      </p:cxnSp>
      <p:cxnSp>
        <p:nvCxnSpPr>
          <p:cNvPr id="15" name="Straight Connector 14"/>
          <p:cNvCxnSpPr/>
          <p:nvPr/>
        </p:nvCxnSpPr>
        <p:spPr>
          <a:xfrm>
            <a:off x="4829382" y="1980646"/>
            <a:ext cx="364834" cy="738864"/>
          </a:xfrm>
          <a:prstGeom prst="line">
            <a:avLst/>
          </a:prstGeom>
          <a:noFill/>
          <a:ln w="25400" cap="rnd" cmpd="sng" algn="ctr">
            <a:solidFill>
              <a:srgbClr val="4BACC6">
                <a:lumMod val="75000"/>
              </a:srgbClr>
            </a:solidFill>
            <a:prstDash val="solid"/>
          </a:ln>
          <a:effectLst/>
        </p:spPr>
      </p:cxnSp>
      <p:cxnSp>
        <p:nvCxnSpPr>
          <p:cNvPr id="18" name="Straight Connector 17"/>
          <p:cNvCxnSpPr/>
          <p:nvPr/>
        </p:nvCxnSpPr>
        <p:spPr>
          <a:xfrm flipH="1">
            <a:off x="4869039" y="3188033"/>
            <a:ext cx="236674" cy="649428"/>
          </a:xfrm>
          <a:prstGeom prst="line">
            <a:avLst/>
          </a:prstGeom>
          <a:noFill/>
          <a:ln w="25400" cap="rnd" cmpd="sng" algn="ctr">
            <a:solidFill>
              <a:srgbClr val="4BACC6">
                <a:lumMod val="75000"/>
              </a:srgbClr>
            </a:solidFill>
            <a:prstDash val="solid"/>
          </a:ln>
          <a:effectLst/>
        </p:spPr>
      </p:cxnSp>
      <p:cxnSp>
        <p:nvCxnSpPr>
          <p:cNvPr id="19" name="Straight Connector 18"/>
          <p:cNvCxnSpPr/>
          <p:nvPr/>
        </p:nvCxnSpPr>
        <p:spPr>
          <a:xfrm>
            <a:off x="5226388" y="3188033"/>
            <a:ext cx="293738" cy="649428"/>
          </a:xfrm>
          <a:prstGeom prst="line">
            <a:avLst/>
          </a:prstGeom>
          <a:noFill/>
          <a:ln w="25400" cap="rnd" cmpd="sng" algn="ctr">
            <a:solidFill>
              <a:srgbClr val="4BACC6">
                <a:lumMod val="75000"/>
              </a:srgbClr>
            </a:solidFill>
            <a:prstDash val="solid"/>
          </a:ln>
          <a:effectLst/>
        </p:spPr>
      </p:cxnSp>
      <p:sp>
        <p:nvSpPr>
          <p:cNvPr id="21" name="TextBox 20"/>
          <p:cNvSpPr txBox="1"/>
          <p:nvPr/>
        </p:nvSpPr>
        <p:spPr>
          <a:xfrm>
            <a:off x="6746262" y="4221367"/>
            <a:ext cx="1927131" cy="461665"/>
          </a:xfrm>
          <a:prstGeom prst="rect">
            <a:avLst/>
          </a:prstGeom>
          <a:noFill/>
        </p:spPr>
        <p:txBody>
          <a:bodyPr wrap="none" rtlCol="0">
            <a:spAutoFit/>
          </a:bodyPr>
          <a:lstStyle/>
          <a:p>
            <a:r>
              <a:rPr lang="en-AU" sz="2400" dirty="0"/>
              <a:t>2 x 2 x 2 x 3 </a:t>
            </a:r>
          </a:p>
        </p:txBody>
      </p:sp>
      <p:sp>
        <p:nvSpPr>
          <p:cNvPr id="22" name="TextBox 21"/>
          <p:cNvSpPr txBox="1"/>
          <p:nvPr/>
        </p:nvSpPr>
        <p:spPr>
          <a:xfrm>
            <a:off x="5691599" y="1339383"/>
            <a:ext cx="1233030" cy="253916"/>
          </a:xfrm>
          <a:prstGeom prst="rect">
            <a:avLst/>
          </a:prstGeom>
          <a:noFill/>
        </p:spPr>
        <p:txBody>
          <a:bodyPr wrap="none" rtlCol="0">
            <a:spAutoFit/>
          </a:bodyPr>
          <a:lstStyle/>
          <a:p>
            <a:r>
              <a:rPr lang="en-AU" sz="1050" dirty="0"/>
              <a:t>Break into factors</a:t>
            </a:r>
          </a:p>
        </p:txBody>
      </p:sp>
      <p:sp>
        <p:nvSpPr>
          <p:cNvPr id="23" name="TextBox 22"/>
          <p:cNvSpPr txBox="1"/>
          <p:nvPr/>
        </p:nvSpPr>
        <p:spPr>
          <a:xfrm>
            <a:off x="5862548" y="3238475"/>
            <a:ext cx="2600392" cy="253916"/>
          </a:xfrm>
          <a:prstGeom prst="rect">
            <a:avLst/>
          </a:prstGeom>
          <a:noFill/>
        </p:spPr>
        <p:txBody>
          <a:bodyPr wrap="none" rtlCol="0">
            <a:spAutoFit/>
          </a:bodyPr>
          <a:lstStyle/>
          <a:p>
            <a:r>
              <a:rPr lang="en-AU" sz="1050" dirty="0"/>
              <a:t>Keep going until all the factors are prime</a:t>
            </a:r>
          </a:p>
        </p:txBody>
      </p:sp>
      <p:sp>
        <p:nvSpPr>
          <p:cNvPr id="2" name="TextBox 1">
            <a:extLst>
              <a:ext uri="{FF2B5EF4-FFF2-40B4-BE49-F238E27FC236}">
                <a16:creationId xmlns:a16="http://schemas.microsoft.com/office/drawing/2014/main" id="{99AC1D9A-851C-4E84-8499-4E3F029AF851}"/>
              </a:ext>
            </a:extLst>
          </p:cNvPr>
          <p:cNvSpPr txBox="1"/>
          <p:nvPr/>
        </p:nvSpPr>
        <p:spPr>
          <a:xfrm>
            <a:off x="212738" y="187036"/>
            <a:ext cx="2231858" cy="3170099"/>
          </a:xfrm>
          <a:prstGeom prst="rect">
            <a:avLst/>
          </a:prstGeom>
          <a:noFill/>
          <a:ln>
            <a:solidFill>
              <a:schemeClr val="accent1">
                <a:lumMod val="50000"/>
              </a:schemeClr>
            </a:solidFill>
          </a:ln>
        </p:spPr>
        <p:txBody>
          <a:bodyPr wrap="square" rtlCol="0">
            <a:spAutoFit/>
          </a:bodyPr>
          <a:lstStyle/>
          <a:p>
            <a:r>
              <a:rPr lang="en-AU" b="1" dirty="0"/>
              <a:t>TASK:</a:t>
            </a:r>
          </a:p>
          <a:p>
            <a:endParaRPr lang="en-AU" b="1" dirty="0"/>
          </a:p>
          <a:p>
            <a:r>
              <a:rPr lang="en-AU" sz="1200" dirty="0"/>
              <a:t>How do we know 24 is a composite number?</a:t>
            </a:r>
          </a:p>
          <a:p>
            <a:endParaRPr lang="en-AU" sz="1200" dirty="0"/>
          </a:p>
          <a:p>
            <a:r>
              <a:rPr lang="en-AU" sz="1200" dirty="0"/>
              <a:t>Write 2 factors of this composite number. If it’s a prime, draw a square around it to show the branch is complete.</a:t>
            </a:r>
          </a:p>
          <a:p>
            <a:endParaRPr lang="en-AU" sz="1200" dirty="0"/>
          </a:p>
          <a:p>
            <a:endParaRPr lang="en-AU" sz="1200" dirty="0"/>
          </a:p>
          <a:p>
            <a:r>
              <a:rPr lang="en-AU" sz="1200" dirty="0"/>
              <a:t>Continue until all factors have a square around the number.</a:t>
            </a:r>
          </a:p>
          <a:p>
            <a:endParaRPr lang="en-AU" dirty="0"/>
          </a:p>
          <a:p>
            <a:endParaRPr lang="en-AU" dirty="0"/>
          </a:p>
        </p:txBody>
      </p:sp>
      <p:grpSp>
        <p:nvGrpSpPr>
          <p:cNvPr id="20" name="Group 19">
            <a:extLst>
              <a:ext uri="{FF2B5EF4-FFF2-40B4-BE49-F238E27FC236}">
                <a16:creationId xmlns:a16="http://schemas.microsoft.com/office/drawing/2014/main" id="{ECAD3E7E-9F2E-4FC4-8B95-C3C4889F611D}"/>
              </a:ext>
            </a:extLst>
          </p:cNvPr>
          <p:cNvGrpSpPr/>
          <p:nvPr/>
        </p:nvGrpSpPr>
        <p:grpSpPr>
          <a:xfrm>
            <a:off x="2764851" y="1603949"/>
            <a:ext cx="546316" cy="523220"/>
            <a:chOff x="4360712" y="3811029"/>
            <a:chExt cx="546316" cy="523220"/>
          </a:xfrm>
        </p:grpSpPr>
        <p:sp>
          <p:nvSpPr>
            <p:cNvPr id="24" name="Oval 23">
              <a:extLst>
                <a:ext uri="{FF2B5EF4-FFF2-40B4-BE49-F238E27FC236}">
                  <a16:creationId xmlns:a16="http://schemas.microsoft.com/office/drawing/2014/main" id="{6CC4FA90-41AA-4FF2-9C08-87BCC4010C98}"/>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DF79D46-647E-4F0F-97C1-45F2DEAB1C2F}"/>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6" name="Group 25">
            <a:extLst>
              <a:ext uri="{FF2B5EF4-FFF2-40B4-BE49-F238E27FC236}">
                <a16:creationId xmlns:a16="http://schemas.microsoft.com/office/drawing/2014/main" id="{23F15BB2-9116-47C0-923D-768F56B6432B}"/>
              </a:ext>
            </a:extLst>
          </p:cNvPr>
          <p:cNvGrpSpPr/>
          <p:nvPr/>
        </p:nvGrpSpPr>
        <p:grpSpPr>
          <a:xfrm>
            <a:off x="3806429" y="2746630"/>
            <a:ext cx="546316" cy="523220"/>
            <a:chOff x="4360712" y="3811029"/>
            <a:chExt cx="546316" cy="523220"/>
          </a:xfrm>
        </p:grpSpPr>
        <p:sp>
          <p:nvSpPr>
            <p:cNvPr id="27" name="Oval 26">
              <a:extLst>
                <a:ext uri="{FF2B5EF4-FFF2-40B4-BE49-F238E27FC236}">
                  <a16:creationId xmlns:a16="http://schemas.microsoft.com/office/drawing/2014/main" id="{2862508E-6CAA-4E16-83B6-AA02389E4348}"/>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36D06092-F3DD-4184-90F3-437F461A6128}"/>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9" name="Group 28">
            <a:extLst>
              <a:ext uri="{FF2B5EF4-FFF2-40B4-BE49-F238E27FC236}">
                <a16:creationId xmlns:a16="http://schemas.microsoft.com/office/drawing/2014/main" id="{993D9235-E737-45A2-AF5F-EBC03CFE336B}"/>
              </a:ext>
            </a:extLst>
          </p:cNvPr>
          <p:cNvGrpSpPr/>
          <p:nvPr/>
        </p:nvGrpSpPr>
        <p:grpSpPr>
          <a:xfrm>
            <a:off x="4360712" y="3811029"/>
            <a:ext cx="546316" cy="523220"/>
            <a:chOff x="4360712" y="3811029"/>
            <a:chExt cx="546316" cy="523220"/>
          </a:xfrm>
        </p:grpSpPr>
        <p:sp>
          <p:nvSpPr>
            <p:cNvPr id="30" name="Oval 29">
              <a:extLst>
                <a:ext uri="{FF2B5EF4-FFF2-40B4-BE49-F238E27FC236}">
                  <a16:creationId xmlns:a16="http://schemas.microsoft.com/office/drawing/2014/main" id="{5F4E4B32-00C2-4778-97E2-2A4FC72BBCBE}"/>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15E41B9D-4B37-4A07-8A45-1E02C90B43CD}"/>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32" name="Group 31">
            <a:extLst>
              <a:ext uri="{FF2B5EF4-FFF2-40B4-BE49-F238E27FC236}">
                <a16:creationId xmlns:a16="http://schemas.microsoft.com/office/drawing/2014/main" id="{CBD69974-F959-42C1-8F07-70A0A7A7775E}"/>
              </a:ext>
            </a:extLst>
          </p:cNvPr>
          <p:cNvGrpSpPr/>
          <p:nvPr/>
        </p:nvGrpSpPr>
        <p:grpSpPr>
          <a:xfrm>
            <a:off x="5316232" y="3872938"/>
            <a:ext cx="546316" cy="523220"/>
            <a:chOff x="4360712" y="3811029"/>
            <a:chExt cx="546316" cy="523220"/>
          </a:xfrm>
        </p:grpSpPr>
        <p:sp>
          <p:nvSpPr>
            <p:cNvPr id="33" name="Oval 32">
              <a:extLst>
                <a:ext uri="{FF2B5EF4-FFF2-40B4-BE49-F238E27FC236}">
                  <a16:creationId xmlns:a16="http://schemas.microsoft.com/office/drawing/2014/main" id="{6E6224B0-4CDF-4ABB-BF16-5E8D1D95EF18}"/>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C4B2E526-945C-4FC4-98DA-E16EA305E5E4}"/>
                </a:ext>
              </a:extLst>
            </p:cNvPr>
            <p:cNvSpPr txBox="1"/>
            <p:nvPr/>
          </p:nvSpPr>
          <p:spPr>
            <a:xfrm>
              <a:off x="4435641" y="3811029"/>
              <a:ext cx="358747" cy="523220"/>
            </a:xfrm>
            <a:prstGeom prst="rect">
              <a:avLst/>
            </a:prstGeom>
            <a:noFill/>
          </p:spPr>
          <p:txBody>
            <a:bodyPr wrap="square" rtlCol="0">
              <a:spAutoFit/>
            </a:bodyPr>
            <a:lstStyle/>
            <a:p>
              <a:r>
                <a:rPr lang="en-AU" sz="2800" b="1" dirty="0"/>
                <a:t>3</a:t>
              </a:r>
            </a:p>
          </p:txBody>
        </p:sp>
      </p:grpSp>
      <p:sp>
        <p:nvSpPr>
          <p:cNvPr id="4" name="SMARTInkShape-2">
            <a:extLst>
              <a:ext uri="{FF2B5EF4-FFF2-40B4-BE49-F238E27FC236}">
                <a16:creationId xmlns:a16="http://schemas.microsoft.com/office/drawing/2014/main" id="{BF7E3058-F372-45D7-85C9-2DAB78F4E630}"/>
              </a:ext>
            </a:extLst>
          </p:cNvPr>
          <p:cNvSpPr/>
          <p:nvPr>
            <p:custDataLst>
              <p:tags r:id="rId1"/>
            </p:custDataLst>
          </p:nvPr>
        </p:nvSpPr>
        <p:spPr>
          <a:xfrm>
            <a:off x="2905125" y="1966913"/>
            <a:ext cx="7145" cy="1"/>
          </a:xfrm>
          <a:custGeom>
            <a:avLst/>
            <a:gdLst/>
            <a:ahLst/>
            <a:cxnLst/>
            <a:rect l="0" t="0" r="0" b="0"/>
            <a:pathLst>
              <a:path w="7145" h="1">
                <a:moveTo>
                  <a:pt x="0" y="0"/>
                </a:moveTo>
                <a:lnTo>
                  <a:pt x="0" y="0"/>
                </a:lnTo>
                <a:lnTo>
                  <a:pt x="71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8769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57438" y="635794"/>
            <a:ext cx="4286250" cy="3914775"/>
          </a:xfrm>
          <a:prstGeom prst="rect">
            <a:avLst/>
          </a:prstGeom>
          <a:ln>
            <a:noFill/>
          </a:ln>
        </p:spPr>
      </p:sp>
      <p:sp>
        <p:nvSpPr>
          <p:cNvPr id="7" name="Text Box 2"/>
          <p:cNvSpPr txBox="1"/>
          <p:nvPr/>
        </p:nvSpPr>
        <p:spPr>
          <a:xfrm>
            <a:off x="4037537" y="849444"/>
            <a:ext cx="614348" cy="57117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3000" b="1" dirty="0">
                <a:latin typeface="Century Gothic" panose="020B0502020202020204" pitchFamily="34" charset="0"/>
                <a:ea typeface="Times New Roman" panose="02020603050405020304" pitchFamily="18" charset="0"/>
                <a:cs typeface="Arial" panose="020B0604020202020204" pitchFamily="34" charset="0"/>
              </a:rPr>
              <a:t>24</a:t>
            </a:r>
            <a:endParaRPr lang="en-AU" sz="30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8" name="Text Box 2"/>
          <p:cNvSpPr txBox="1"/>
          <p:nvPr/>
        </p:nvSpPr>
        <p:spPr>
          <a:xfrm>
            <a:off x="2813137" y="2227948"/>
            <a:ext cx="614348" cy="57117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3000" b="1" dirty="0">
                <a:latin typeface="Century Gothic" panose="020B0502020202020204" pitchFamily="34" charset="0"/>
                <a:ea typeface="Times New Roman" panose="02020603050405020304" pitchFamily="18" charset="0"/>
                <a:cs typeface="Arial" panose="020B0604020202020204" pitchFamily="34" charset="0"/>
              </a:rPr>
              <a:t>6</a:t>
            </a:r>
            <a:endParaRPr lang="en-AU" sz="30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9" name="Text Box 2"/>
          <p:cNvSpPr txBox="1"/>
          <p:nvPr/>
        </p:nvSpPr>
        <p:spPr>
          <a:xfrm>
            <a:off x="5141323" y="2226103"/>
            <a:ext cx="614348" cy="57117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3000" b="1">
                <a:latin typeface="Century Gothic" panose="020B0502020202020204" pitchFamily="34" charset="0"/>
                <a:ea typeface="Times New Roman" panose="02020603050405020304" pitchFamily="18" charset="0"/>
                <a:cs typeface="Arial" panose="020B0604020202020204" pitchFamily="34" charset="0"/>
              </a:rPr>
              <a:t>4</a:t>
            </a:r>
            <a:endParaRPr lang="en-AU" sz="3000">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12" name="Straight Connector 11"/>
          <p:cNvCxnSpPr/>
          <p:nvPr/>
        </p:nvCxnSpPr>
        <p:spPr>
          <a:xfrm flipH="1">
            <a:off x="3130741" y="1542567"/>
            <a:ext cx="1067045" cy="685381"/>
          </a:xfrm>
          <a:prstGeom prst="line">
            <a:avLst/>
          </a:prstGeom>
          <a:noFill/>
          <a:ln w="25400" cap="rnd" cmpd="sng" algn="ctr">
            <a:solidFill>
              <a:srgbClr val="4BACC6">
                <a:lumMod val="75000"/>
              </a:srgbClr>
            </a:solidFill>
            <a:prstDash val="solid"/>
          </a:ln>
          <a:effectLst/>
        </p:spPr>
      </p:cxnSp>
      <p:cxnSp>
        <p:nvCxnSpPr>
          <p:cNvPr id="13" name="Straight Connector 12"/>
          <p:cNvCxnSpPr/>
          <p:nvPr/>
        </p:nvCxnSpPr>
        <p:spPr>
          <a:xfrm>
            <a:off x="4545390" y="1542567"/>
            <a:ext cx="595932" cy="685381"/>
          </a:xfrm>
          <a:prstGeom prst="line">
            <a:avLst/>
          </a:prstGeom>
          <a:noFill/>
          <a:ln w="25400" cap="rnd" cmpd="sng" algn="ctr">
            <a:solidFill>
              <a:srgbClr val="4BACC6">
                <a:lumMod val="75000"/>
              </a:srgbClr>
            </a:solidFill>
            <a:prstDash val="solid"/>
          </a:ln>
          <a:effectLst/>
        </p:spPr>
      </p:cxnSp>
      <p:cxnSp>
        <p:nvCxnSpPr>
          <p:cNvPr id="14" name="Straight Connector 13"/>
          <p:cNvCxnSpPr/>
          <p:nvPr/>
        </p:nvCxnSpPr>
        <p:spPr>
          <a:xfrm flipH="1">
            <a:off x="4948192" y="2627461"/>
            <a:ext cx="266741" cy="886271"/>
          </a:xfrm>
          <a:prstGeom prst="line">
            <a:avLst/>
          </a:prstGeom>
          <a:noFill/>
          <a:ln w="25400" cap="rnd" cmpd="sng" algn="ctr">
            <a:solidFill>
              <a:srgbClr val="4BACC6">
                <a:lumMod val="75000"/>
              </a:srgbClr>
            </a:solidFill>
            <a:prstDash val="solid"/>
          </a:ln>
          <a:effectLst/>
        </p:spPr>
      </p:cxnSp>
      <p:cxnSp>
        <p:nvCxnSpPr>
          <p:cNvPr id="15" name="Straight Connector 14"/>
          <p:cNvCxnSpPr/>
          <p:nvPr/>
        </p:nvCxnSpPr>
        <p:spPr>
          <a:xfrm>
            <a:off x="5613112" y="2700335"/>
            <a:ext cx="409715" cy="815015"/>
          </a:xfrm>
          <a:prstGeom prst="line">
            <a:avLst/>
          </a:prstGeom>
          <a:noFill/>
          <a:ln w="25400" cap="rnd" cmpd="sng" algn="ctr">
            <a:solidFill>
              <a:srgbClr val="4BACC6">
                <a:lumMod val="75000"/>
              </a:srgbClr>
            </a:solidFill>
            <a:prstDash val="solid"/>
          </a:ln>
          <a:effectLst/>
        </p:spPr>
      </p:cxnSp>
      <p:cxnSp>
        <p:nvCxnSpPr>
          <p:cNvPr id="18" name="Straight Connector 17"/>
          <p:cNvCxnSpPr/>
          <p:nvPr/>
        </p:nvCxnSpPr>
        <p:spPr>
          <a:xfrm flipH="1">
            <a:off x="2617871" y="2745796"/>
            <a:ext cx="265790" cy="715748"/>
          </a:xfrm>
          <a:prstGeom prst="line">
            <a:avLst/>
          </a:prstGeom>
          <a:noFill/>
          <a:ln w="25400" cap="rnd" cmpd="sng" algn="ctr">
            <a:solidFill>
              <a:srgbClr val="4BACC6">
                <a:lumMod val="75000"/>
              </a:srgbClr>
            </a:solidFill>
            <a:prstDash val="solid"/>
          </a:ln>
          <a:effectLst/>
        </p:spPr>
      </p:cxnSp>
      <p:cxnSp>
        <p:nvCxnSpPr>
          <p:cNvPr id="19" name="Straight Connector 18"/>
          <p:cNvCxnSpPr/>
          <p:nvPr/>
        </p:nvCxnSpPr>
        <p:spPr>
          <a:xfrm>
            <a:off x="3203044" y="2745796"/>
            <a:ext cx="329873" cy="715748"/>
          </a:xfrm>
          <a:prstGeom prst="line">
            <a:avLst/>
          </a:prstGeom>
          <a:noFill/>
          <a:ln w="25400" cap="rnd" cmpd="sng" algn="ctr">
            <a:solidFill>
              <a:srgbClr val="4BACC6">
                <a:lumMod val="75000"/>
              </a:srgbClr>
            </a:solidFill>
            <a:prstDash val="solid"/>
          </a:ln>
          <a:effectLst/>
        </p:spPr>
      </p:cxnSp>
      <p:sp>
        <p:nvSpPr>
          <p:cNvPr id="20" name="TextBox 19"/>
          <p:cNvSpPr txBox="1"/>
          <p:nvPr/>
        </p:nvSpPr>
        <p:spPr>
          <a:xfrm>
            <a:off x="528638" y="4225774"/>
            <a:ext cx="1927131" cy="461665"/>
          </a:xfrm>
          <a:prstGeom prst="rect">
            <a:avLst/>
          </a:prstGeom>
          <a:noFill/>
        </p:spPr>
        <p:txBody>
          <a:bodyPr wrap="none" rtlCol="0">
            <a:spAutoFit/>
          </a:bodyPr>
          <a:lstStyle/>
          <a:p>
            <a:r>
              <a:rPr lang="en-AU" sz="2400" dirty="0"/>
              <a:t>2 x 3 x 2 x 2 </a:t>
            </a:r>
          </a:p>
        </p:txBody>
      </p:sp>
      <p:sp>
        <p:nvSpPr>
          <p:cNvPr id="21" name="TextBox 20"/>
          <p:cNvSpPr txBox="1"/>
          <p:nvPr/>
        </p:nvSpPr>
        <p:spPr>
          <a:xfrm>
            <a:off x="5691599" y="1339383"/>
            <a:ext cx="1233030" cy="253916"/>
          </a:xfrm>
          <a:prstGeom prst="rect">
            <a:avLst/>
          </a:prstGeom>
          <a:noFill/>
        </p:spPr>
        <p:txBody>
          <a:bodyPr wrap="none" rtlCol="0">
            <a:spAutoFit/>
          </a:bodyPr>
          <a:lstStyle/>
          <a:p>
            <a:r>
              <a:rPr lang="en-AU" sz="1050" dirty="0"/>
              <a:t>Break into factors</a:t>
            </a:r>
          </a:p>
        </p:txBody>
      </p:sp>
      <p:sp>
        <p:nvSpPr>
          <p:cNvPr id="22" name="TextBox 21"/>
          <p:cNvSpPr txBox="1"/>
          <p:nvPr/>
        </p:nvSpPr>
        <p:spPr>
          <a:xfrm>
            <a:off x="6022826" y="2745796"/>
            <a:ext cx="2600392" cy="253916"/>
          </a:xfrm>
          <a:prstGeom prst="rect">
            <a:avLst/>
          </a:prstGeom>
          <a:noFill/>
        </p:spPr>
        <p:txBody>
          <a:bodyPr wrap="none" rtlCol="0">
            <a:spAutoFit/>
          </a:bodyPr>
          <a:lstStyle/>
          <a:p>
            <a:r>
              <a:rPr lang="en-AU" sz="1050" dirty="0"/>
              <a:t>Keep going until all the factors are prime</a:t>
            </a:r>
          </a:p>
        </p:txBody>
      </p:sp>
      <p:grpSp>
        <p:nvGrpSpPr>
          <p:cNvPr id="23" name="Group 22">
            <a:extLst>
              <a:ext uri="{FF2B5EF4-FFF2-40B4-BE49-F238E27FC236}">
                <a16:creationId xmlns:a16="http://schemas.microsoft.com/office/drawing/2014/main" id="{41E28691-D921-41CC-A75A-DA4861E13BB2}"/>
              </a:ext>
            </a:extLst>
          </p:cNvPr>
          <p:cNvGrpSpPr/>
          <p:nvPr/>
        </p:nvGrpSpPr>
        <p:grpSpPr>
          <a:xfrm>
            <a:off x="2266821" y="3590428"/>
            <a:ext cx="546316" cy="523220"/>
            <a:chOff x="4360712" y="3811029"/>
            <a:chExt cx="546316" cy="523220"/>
          </a:xfrm>
        </p:grpSpPr>
        <p:sp>
          <p:nvSpPr>
            <p:cNvPr id="24" name="Oval 23">
              <a:extLst>
                <a:ext uri="{FF2B5EF4-FFF2-40B4-BE49-F238E27FC236}">
                  <a16:creationId xmlns:a16="http://schemas.microsoft.com/office/drawing/2014/main" id="{7EDAF228-BBE8-40D8-8C73-C6972E015124}"/>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489ED34C-9701-4D0D-9586-B75AF773D3DD}"/>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6" name="Group 25">
            <a:extLst>
              <a:ext uri="{FF2B5EF4-FFF2-40B4-BE49-F238E27FC236}">
                <a16:creationId xmlns:a16="http://schemas.microsoft.com/office/drawing/2014/main" id="{24756F28-53EB-4679-A36A-0A9EB7F7F140}"/>
              </a:ext>
            </a:extLst>
          </p:cNvPr>
          <p:cNvGrpSpPr/>
          <p:nvPr/>
        </p:nvGrpSpPr>
        <p:grpSpPr>
          <a:xfrm>
            <a:off x="4622187" y="3651635"/>
            <a:ext cx="546316" cy="523220"/>
            <a:chOff x="4360712" y="3811029"/>
            <a:chExt cx="546316" cy="523220"/>
          </a:xfrm>
        </p:grpSpPr>
        <p:sp>
          <p:nvSpPr>
            <p:cNvPr id="27" name="Oval 26">
              <a:extLst>
                <a:ext uri="{FF2B5EF4-FFF2-40B4-BE49-F238E27FC236}">
                  <a16:creationId xmlns:a16="http://schemas.microsoft.com/office/drawing/2014/main" id="{3070A6E6-9C3A-48AF-B52D-08CF38113534}"/>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0D6AFB79-4153-4682-94E4-E43299F50056}"/>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9" name="Group 28">
            <a:extLst>
              <a:ext uri="{FF2B5EF4-FFF2-40B4-BE49-F238E27FC236}">
                <a16:creationId xmlns:a16="http://schemas.microsoft.com/office/drawing/2014/main" id="{748FDF15-57AE-49A0-9F70-14EE66249B63}"/>
              </a:ext>
            </a:extLst>
          </p:cNvPr>
          <p:cNvGrpSpPr/>
          <p:nvPr/>
        </p:nvGrpSpPr>
        <p:grpSpPr>
          <a:xfrm>
            <a:off x="5723369" y="3619813"/>
            <a:ext cx="546316" cy="523220"/>
            <a:chOff x="4360712" y="3811029"/>
            <a:chExt cx="546316" cy="523220"/>
          </a:xfrm>
        </p:grpSpPr>
        <p:sp>
          <p:nvSpPr>
            <p:cNvPr id="30" name="Oval 29">
              <a:extLst>
                <a:ext uri="{FF2B5EF4-FFF2-40B4-BE49-F238E27FC236}">
                  <a16:creationId xmlns:a16="http://schemas.microsoft.com/office/drawing/2014/main" id="{764E4E17-71DF-46ED-9183-AC3100CA44AF}"/>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35FB1C70-3FE6-4D6F-9E52-195702ECC556}"/>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32" name="Group 31">
            <a:extLst>
              <a:ext uri="{FF2B5EF4-FFF2-40B4-BE49-F238E27FC236}">
                <a16:creationId xmlns:a16="http://schemas.microsoft.com/office/drawing/2014/main" id="{D5A33777-BF9C-4E00-B9D6-3657143A1C6E}"/>
              </a:ext>
            </a:extLst>
          </p:cNvPr>
          <p:cNvGrpSpPr/>
          <p:nvPr/>
        </p:nvGrpSpPr>
        <p:grpSpPr>
          <a:xfrm>
            <a:off x="3256586" y="3565603"/>
            <a:ext cx="546316" cy="523220"/>
            <a:chOff x="4360712" y="3811029"/>
            <a:chExt cx="546316" cy="523220"/>
          </a:xfrm>
        </p:grpSpPr>
        <p:sp>
          <p:nvSpPr>
            <p:cNvPr id="33" name="Oval 32">
              <a:extLst>
                <a:ext uri="{FF2B5EF4-FFF2-40B4-BE49-F238E27FC236}">
                  <a16:creationId xmlns:a16="http://schemas.microsoft.com/office/drawing/2014/main" id="{D5C4793D-BE25-4D31-80AC-DD9A35A02111}"/>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TextBox 33">
              <a:extLst>
                <a:ext uri="{FF2B5EF4-FFF2-40B4-BE49-F238E27FC236}">
                  <a16:creationId xmlns:a16="http://schemas.microsoft.com/office/drawing/2014/main" id="{4CA40496-C3B6-47F8-ADE6-A259AF350855}"/>
                </a:ext>
              </a:extLst>
            </p:cNvPr>
            <p:cNvSpPr txBox="1"/>
            <p:nvPr/>
          </p:nvSpPr>
          <p:spPr>
            <a:xfrm>
              <a:off x="4435641" y="3811029"/>
              <a:ext cx="358747" cy="523220"/>
            </a:xfrm>
            <a:prstGeom prst="rect">
              <a:avLst/>
            </a:prstGeom>
            <a:noFill/>
          </p:spPr>
          <p:txBody>
            <a:bodyPr wrap="square" rtlCol="0">
              <a:spAutoFit/>
            </a:bodyPr>
            <a:lstStyle/>
            <a:p>
              <a:r>
                <a:rPr lang="en-AU" sz="2800" b="1" dirty="0"/>
                <a:t>3</a:t>
              </a:r>
            </a:p>
          </p:txBody>
        </p:sp>
      </p:grpSp>
    </p:spTree>
    <p:extLst>
      <p:ext uri="{BB962C8B-B14F-4D97-AF65-F5344CB8AC3E}">
        <p14:creationId xmlns:p14="http://schemas.microsoft.com/office/powerpoint/2010/main" val="35091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3892" y="187036"/>
            <a:ext cx="5612822" cy="4405745"/>
          </a:xfrm>
          <a:prstGeom prst="rect">
            <a:avLst/>
          </a:prstGeom>
        </p:spPr>
      </p:sp>
      <p:sp>
        <p:nvSpPr>
          <p:cNvPr id="7" name="Text Box 2"/>
          <p:cNvSpPr txBox="1"/>
          <p:nvPr/>
        </p:nvSpPr>
        <p:spPr>
          <a:xfrm>
            <a:off x="3461156" y="537472"/>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24</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8" name="Text Box 2"/>
          <p:cNvSpPr txBox="1"/>
          <p:nvPr/>
        </p:nvSpPr>
        <p:spPr>
          <a:xfrm>
            <a:off x="4973811" y="2759146"/>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4</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9" name="Text Box 2"/>
          <p:cNvSpPr txBox="1"/>
          <p:nvPr/>
        </p:nvSpPr>
        <p:spPr>
          <a:xfrm>
            <a:off x="4485498" y="1453412"/>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8</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12" name="Straight Connector 11"/>
          <p:cNvCxnSpPr/>
          <p:nvPr/>
        </p:nvCxnSpPr>
        <p:spPr>
          <a:xfrm flipH="1">
            <a:off x="3087114" y="983520"/>
            <a:ext cx="485947" cy="619955"/>
          </a:xfrm>
          <a:prstGeom prst="line">
            <a:avLst/>
          </a:prstGeom>
          <a:noFill/>
          <a:ln w="25400" cap="rnd" cmpd="sng" algn="ctr">
            <a:solidFill>
              <a:srgbClr val="4BACC6">
                <a:lumMod val="75000"/>
              </a:srgbClr>
            </a:solidFill>
            <a:prstDash val="solid"/>
          </a:ln>
          <a:effectLst/>
        </p:spPr>
      </p:cxnSp>
      <p:cxnSp>
        <p:nvCxnSpPr>
          <p:cNvPr id="13" name="Straight Connector 12"/>
          <p:cNvCxnSpPr/>
          <p:nvPr/>
        </p:nvCxnSpPr>
        <p:spPr>
          <a:xfrm>
            <a:off x="3940901" y="983519"/>
            <a:ext cx="530412" cy="620972"/>
          </a:xfrm>
          <a:prstGeom prst="line">
            <a:avLst/>
          </a:prstGeom>
          <a:noFill/>
          <a:ln w="25400" cap="rnd" cmpd="sng" algn="ctr">
            <a:solidFill>
              <a:srgbClr val="4BACC6">
                <a:lumMod val="75000"/>
              </a:srgbClr>
            </a:solidFill>
            <a:prstDash val="solid"/>
          </a:ln>
          <a:effectLst/>
        </p:spPr>
      </p:cxnSp>
      <p:cxnSp>
        <p:nvCxnSpPr>
          <p:cNvPr id="14" name="Straight Connector 13"/>
          <p:cNvCxnSpPr/>
          <p:nvPr/>
        </p:nvCxnSpPr>
        <p:spPr>
          <a:xfrm flipH="1">
            <a:off x="4206109" y="1884469"/>
            <a:ext cx="358748" cy="803909"/>
          </a:xfrm>
          <a:prstGeom prst="line">
            <a:avLst/>
          </a:prstGeom>
          <a:noFill/>
          <a:ln w="25400" cap="rnd" cmpd="sng" algn="ctr">
            <a:solidFill>
              <a:srgbClr val="4BACC6">
                <a:lumMod val="75000"/>
              </a:srgbClr>
            </a:solidFill>
            <a:prstDash val="solid"/>
          </a:ln>
          <a:effectLst/>
        </p:spPr>
      </p:cxnSp>
      <p:cxnSp>
        <p:nvCxnSpPr>
          <p:cNvPr id="15" name="Straight Connector 14"/>
          <p:cNvCxnSpPr/>
          <p:nvPr/>
        </p:nvCxnSpPr>
        <p:spPr>
          <a:xfrm>
            <a:off x="4791394" y="2005546"/>
            <a:ext cx="364834" cy="738864"/>
          </a:xfrm>
          <a:prstGeom prst="line">
            <a:avLst/>
          </a:prstGeom>
          <a:noFill/>
          <a:ln w="25400" cap="rnd" cmpd="sng" algn="ctr">
            <a:solidFill>
              <a:srgbClr val="4BACC6">
                <a:lumMod val="75000"/>
              </a:srgbClr>
            </a:solidFill>
            <a:prstDash val="solid"/>
          </a:ln>
          <a:effectLst/>
        </p:spPr>
      </p:cxnSp>
      <p:cxnSp>
        <p:nvCxnSpPr>
          <p:cNvPr id="18" name="Straight Connector 17"/>
          <p:cNvCxnSpPr/>
          <p:nvPr/>
        </p:nvCxnSpPr>
        <p:spPr>
          <a:xfrm flipH="1">
            <a:off x="4869039" y="3188033"/>
            <a:ext cx="236674" cy="649428"/>
          </a:xfrm>
          <a:prstGeom prst="line">
            <a:avLst/>
          </a:prstGeom>
          <a:noFill/>
          <a:ln w="25400" cap="rnd" cmpd="sng" algn="ctr">
            <a:solidFill>
              <a:srgbClr val="4BACC6">
                <a:lumMod val="75000"/>
              </a:srgbClr>
            </a:solidFill>
            <a:prstDash val="solid"/>
          </a:ln>
          <a:effectLst/>
        </p:spPr>
      </p:cxnSp>
      <p:cxnSp>
        <p:nvCxnSpPr>
          <p:cNvPr id="19" name="Straight Connector 18"/>
          <p:cNvCxnSpPr/>
          <p:nvPr/>
        </p:nvCxnSpPr>
        <p:spPr>
          <a:xfrm>
            <a:off x="5226388" y="3188033"/>
            <a:ext cx="293738" cy="649428"/>
          </a:xfrm>
          <a:prstGeom prst="line">
            <a:avLst/>
          </a:prstGeom>
          <a:noFill/>
          <a:ln w="25400" cap="rnd" cmpd="sng" algn="ctr">
            <a:solidFill>
              <a:srgbClr val="4BACC6">
                <a:lumMod val="75000"/>
              </a:srgbClr>
            </a:solidFill>
            <a:prstDash val="solid"/>
          </a:ln>
          <a:effectLst/>
        </p:spPr>
      </p:cxnSp>
      <p:sp>
        <p:nvSpPr>
          <p:cNvPr id="2" name="TextBox 1"/>
          <p:cNvSpPr txBox="1"/>
          <p:nvPr/>
        </p:nvSpPr>
        <p:spPr>
          <a:xfrm>
            <a:off x="6952374" y="3017799"/>
            <a:ext cx="2191626" cy="461665"/>
          </a:xfrm>
          <a:prstGeom prst="rect">
            <a:avLst/>
          </a:prstGeom>
          <a:noFill/>
        </p:spPr>
        <p:txBody>
          <a:bodyPr wrap="none" rtlCol="0">
            <a:spAutoFit/>
          </a:bodyPr>
          <a:lstStyle/>
          <a:p>
            <a:r>
              <a:rPr lang="en-AU" sz="2400" dirty="0"/>
              <a:t>= 3 x 2 x 2 x 2 </a:t>
            </a:r>
          </a:p>
        </p:txBody>
      </p:sp>
      <p:sp>
        <p:nvSpPr>
          <p:cNvPr id="20" name="TextBox 19"/>
          <p:cNvSpPr txBox="1"/>
          <p:nvPr/>
        </p:nvSpPr>
        <p:spPr>
          <a:xfrm>
            <a:off x="562543" y="4276043"/>
            <a:ext cx="269626" cy="461665"/>
          </a:xfrm>
          <a:prstGeom prst="rect">
            <a:avLst/>
          </a:prstGeom>
          <a:noFill/>
        </p:spPr>
        <p:txBody>
          <a:bodyPr wrap="none" rtlCol="0">
            <a:spAutoFit/>
          </a:bodyPr>
          <a:lstStyle/>
          <a:p>
            <a:r>
              <a:rPr lang="en-AU" sz="2400" dirty="0"/>
              <a:t> </a:t>
            </a:r>
          </a:p>
        </p:txBody>
      </p:sp>
      <p:grpSp>
        <p:nvGrpSpPr>
          <p:cNvPr id="6" name="Group 5">
            <a:extLst>
              <a:ext uri="{FF2B5EF4-FFF2-40B4-BE49-F238E27FC236}">
                <a16:creationId xmlns:a16="http://schemas.microsoft.com/office/drawing/2014/main" id="{96513EFB-8315-4D94-BC06-61758AD1FA1E}"/>
              </a:ext>
            </a:extLst>
          </p:cNvPr>
          <p:cNvGrpSpPr/>
          <p:nvPr/>
        </p:nvGrpSpPr>
        <p:grpSpPr>
          <a:xfrm>
            <a:off x="2685012" y="1706152"/>
            <a:ext cx="546316" cy="523220"/>
            <a:chOff x="2685012" y="1706152"/>
            <a:chExt cx="546316" cy="523220"/>
          </a:xfrm>
        </p:grpSpPr>
        <p:sp>
          <p:nvSpPr>
            <p:cNvPr id="3" name="Oval 2">
              <a:extLst>
                <a:ext uri="{FF2B5EF4-FFF2-40B4-BE49-F238E27FC236}">
                  <a16:creationId xmlns:a16="http://schemas.microsoft.com/office/drawing/2014/main" id="{64013354-9923-4E39-B87C-D5BEC24D9D62}"/>
                </a:ext>
              </a:extLst>
            </p:cNvPr>
            <p:cNvSpPr/>
            <p:nvPr/>
          </p:nvSpPr>
          <p:spPr>
            <a:xfrm>
              <a:off x="2685012" y="1712065"/>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2D3EC419-2B78-4516-9509-280E00204C22}"/>
                </a:ext>
              </a:extLst>
            </p:cNvPr>
            <p:cNvSpPr txBox="1"/>
            <p:nvPr/>
          </p:nvSpPr>
          <p:spPr>
            <a:xfrm>
              <a:off x="2759941" y="1706152"/>
              <a:ext cx="358747" cy="523220"/>
            </a:xfrm>
            <a:prstGeom prst="rect">
              <a:avLst/>
            </a:prstGeom>
            <a:noFill/>
          </p:spPr>
          <p:txBody>
            <a:bodyPr wrap="square" rtlCol="0">
              <a:spAutoFit/>
            </a:bodyPr>
            <a:lstStyle/>
            <a:p>
              <a:r>
                <a:rPr lang="en-AU" sz="2800" b="1" dirty="0"/>
                <a:t>3</a:t>
              </a:r>
            </a:p>
          </p:txBody>
        </p:sp>
      </p:grpSp>
      <p:grpSp>
        <p:nvGrpSpPr>
          <p:cNvPr id="30" name="Group 29">
            <a:extLst>
              <a:ext uri="{FF2B5EF4-FFF2-40B4-BE49-F238E27FC236}">
                <a16:creationId xmlns:a16="http://schemas.microsoft.com/office/drawing/2014/main" id="{7656B159-747F-4D4C-B574-D3464A8EB773}"/>
              </a:ext>
            </a:extLst>
          </p:cNvPr>
          <p:cNvGrpSpPr/>
          <p:nvPr/>
        </p:nvGrpSpPr>
        <p:grpSpPr>
          <a:xfrm>
            <a:off x="3727777" y="2688378"/>
            <a:ext cx="546316" cy="523220"/>
            <a:chOff x="3727777" y="2688378"/>
            <a:chExt cx="546316" cy="523220"/>
          </a:xfrm>
        </p:grpSpPr>
        <p:sp>
          <p:nvSpPr>
            <p:cNvPr id="21" name="Oval 20">
              <a:extLst>
                <a:ext uri="{FF2B5EF4-FFF2-40B4-BE49-F238E27FC236}">
                  <a16:creationId xmlns:a16="http://schemas.microsoft.com/office/drawing/2014/main" id="{3127055F-8242-4EA3-9A0E-4E243DF10901}"/>
                </a:ext>
              </a:extLst>
            </p:cNvPr>
            <p:cNvSpPr/>
            <p:nvPr/>
          </p:nvSpPr>
          <p:spPr>
            <a:xfrm>
              <a:off x="3727777" y="2694291"/>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69ADA835-0BCD-4A79-BE75-DBFBAA688136}"/>
                </a:ext>
              </a:extLst>
            </p:cNvPr>
            <p:cNvSpPr txBox="1"/>
            <p:nvPr/>
          </p:nvSpPr>
          <p:spPr>
            <a:xfrm>
              <a:off x="3802706" y="2688378"/>
              <a:ext cx="358747" cy="523220"/>
            </a:xfrm>
            <a:prstGeom prst="rect">
              <a:avLst/>
            </a:prstGeom>
            <a:noFill/>
          </p:spPr>
          <p:txBody>
            <a:bodyPr wrap="square" rtlCol="0">
              <a:spAutoFit/>
            </a:bodyPr>
            <a:lstStyle/>
            <a:p>
              <a:r>
                <a:rPr lang="en-AU" sz="2800" b="1" dirty="0"/>
                <a:t>2</a:t>
              </a:r>
            </a:p>
          </p:txBody>
        </p:sp>
      </p:grpSp>
      <p:grpSp>
        <p:nvGrpSpPr>
          <p:cNvPr id="26" name="Group 25">
            <a:extLst>
              <a:ext uri="{FF2B5EF4-FFF2-40B4-BE49-F238E27FC236}">
                <a16:creationId xmlns:a16="http://schemas.microsoft.com/office/drawing/2014/main" id="{F4938220-B414-43B0-B9F3-BA34339FEF6F}"/>
              </a:ext>
            </a:extLst>
          </p:cNvPr>
          <p:cNvGrpSpPr/>
          <p:nvPr/>
        </p:nvGrpSpPr>
        <p:grpSpPr>
          <a:xfrm>
            <a:off x="4360712" y="3811029"/>
            <a:ext cx="546316" cy="523220"/>
            <a:chOff x="4360712" y="3811029"/>
            <a:chExt cx="546316" cy="523220"/>
          </a:xfrm>
        </p:grpSpPr>
        <p:sp>
          <p:nvSpPr>
            <p:cNvPr id="24" name="Oval 23">
              <a:extLst>
                <a:ext uri="{FF2B5EF4-FFF2-40B4-BE49-F238E27FC236}">
                  <a16:creationId xmlns:a16="http://schemas.microsoft.com/office/drawing/2014/main" id="{075F401A-D4C0-41D6-8965-9D8411E1D12C}"/>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468FBCD-539E-432D-AF79-D4DFF4BD7088}"/>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7" name="Group 26">
            <a:extLst>
              <a:ext uri="{FF2B5EF4-FFF2-40B4-BE49-F238E27FC236}">
                <a16:creationId xmlns:a16="http://schemas.microsoft.com/office/drawing/2014/main" id="{C0F30988-FCF9-4F80-830D-64C95A490EE4}"/>
              </a:ext>
            </a:extLst>
          </p:cNvPr>
          <p:cNvGrpSpPr/>
          <p:nvPr/>
        </p:nvGrpSpPr>
        <p:grpSpPr>
          <a:xfrm>
            <a:off x="5162486" y="3983655"/>
            <a:ext cx="546316" cy="523220"/>
            <a:chOff x="4360712" y="3811029"/>
            <a:chExt cx="546316" cy="523220"/>
          </a:xfrm>
        </p:grpSpPr>
        <p:sp>
          <p:nvSpPr>
            <p:cNvPr id="28" name="Oval 27">
              <a:extLst>
                <a:ext uri="{FF2B5EF4-FFF2-40B4-BE49-F238E27FC236}">
                  <a16:creationId xmlns:a16="http://schemas.microsoft.com/office/drawing/2014/main" id="{7325B6B2-5F1F-409D-9786-CC9EE3739F26}"/>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26FD33D2-EBC0-4CBE-AF31-334BA626B1CE}"/>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DFAF622-5DED-4150-9F2C-F75C793C3416}"/>
                  </a:ext>
                </a:extLst>
              </p:cNvPr>
              <p:cNvSpPr/>
              <p:nvPr/>
            </p:nvSpPr>
            <p:spPr>
              <a:xfrm>
                <a:off x="6761700" y="4186288"/>
                <a:ext cx="1635008"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smtClean="0">
                              <a:latin typeface="Cambria Math" panose="02040503050406030204" pitchFamily="18" charset="0"/>
                            </a:rPr>
                          </m:ctrlPr>
                        </m:sSupPr>
                        <m:e>
                          <m:r>
                            <a:rPr lang="en-AU" sz="2400" b="0" i="0" smtClean="0">
                              <a:latin typeface="Cambria Math" panose="02040503050406030204" pitchFamily="18" charset="0"/>
                            </a:rPr>
                            <m:t>= </m:t>
                          </m:r>
                          <m:r>
                            <a:rPr lang="en-AU" sz="2400">
                              <a:latin typeface="Cambria Math" panose="02040503050406030204" pitchFamily="18" charset="0"/>
                            </a:rPr>
                            <m:t>2</m:t>
                          </m:r>
                        </m:e>
                        <m:sup>
                          <m:r>
                            <a:rPr lang="en-AU" sz="2400">
                              <a:latin typeface="Cambria Math" panose="02040503050406030204" pitchFamily="18" charset="0"/>
                            </a:rPr>
                            <m:t>3</m:t>
                          </m:r>
                        </m:sup>
                      </m:sSup>
                      <m:r>
                        <m:rPr>
                          <m:sty m:val="p"/>
                        </m:rPr>
                        <a:rPr lang="en-AU" sz="2400">
                          <a:latin typeface="Cambria Math" panose="02040503050406030204" pitchFamily="18" charset="0"/>
                        </a:rPr>
                        <m:t>x</m:t>
                      </m:r>
                      <m:r>
                        <a:rPr lang="en-AU" sz="2400">
                          <a:latin typeface="Cambria Math" panose="02040503050406030204" pitchFamily="18" charset="0"/>
                        </a:rPr>
                        <m:t> 3</m:t>
                      </m:r>
                    </m:oMath>
                  </m:oMathPara>
                </a14:m>
                <a:endParaRPr lang="en-AU" sz="2400" dirty="0"/>
              </a:p>
            </p:txBody>
          </p:sp>
        </mc:Choice>
        <mc:Fallback xmlns="">
          <p:sp>
            <p:nvSpPr>
              <p:cNvPr id="31" name="Rectangle 30">
                <a:extLst>
                  <a:ext uri="{FF2B5EF4-FFF2-40B4-BE49-F238E27FC236}">
                    <a16:creationId xmlns:a16="http://schemas.microsoft.com/office/drawing/2014/main" id="{5DFAF622-5DED-4150-9F2C-F75C793C3416}"/>
                  </a:ext>
                </a:extLst>
              </p:cNvPr>
              <p:cNvSpPr>
                <a:spLocks noRot="1" noChangeAspect="1" noMove="1" noResize="1" noEditPoints="1" noAdjustHandles="1" noChangeArrowheads="1" noChangeShapeType="1" noTextEdit="1"/>
              </p:cNvSpPr>
              <p:nvPr/>
            </p:nvSpPr>
            <p:spPr>
              <a:xfrm>
                <a:off x="6761700" y="4186288"/>
                <a:ext cx="1635008" cy="461665"/>
              </a:xfrm>
              <a:prstGeom prst="rect">
                <a:avLst/>
              </a:prstGeom>
              <a:blipFill>
                <a:blip r:embed="rId3"/>
                <a:stretch>
                  <a:fillRect/>
                </a:stretch>
              </a:blipFill>
            </p:spPr>
            <p:txBody>
              <a:bodyPr/>
              <a:lstStyle/>
              <a:p>
                <a:r>
                  <a:rPr lang="en-AU">
                    <a:noFill/>
                  </a:rPr>
                  <a:t> </a:t>
                </a:r>
              </a:p>
            </p:txBody>
          </p:sp>
        </mc:Fallback>
      </mc:AlternateContent>
      <p:sp>
        <p:nvSpPr>
          <p:cNvPr id="32" name="Rectangle 31">
            <a:extLst>
              <a:ext uri="{FF2B5EF4-FFF2-40B4-BE49-F238E27FC236}">
                <a16:creationId xmlns:a16="http://schemas.microsoft.com/office/drawing/2014/main" id="{6B212B85-1734-4A10-B450-8D20360D912D}"/>
              </a:ext>
            </a:extLst>
          </p:cNvPr>
          <p:cNvSpPr/>
          <p:nvPr/>
        </p:nvSpPr>
        <p:spPr>
          <a:xfrm>
            <a:off x="6271251" y="3544335"/>
            <a:ext cx="3057714" cy="577081"/>
          </a:xfrm>
          <a:prstGeom prst="rect">
            <a:avLst/>
          </a:prstGeom>
        </p:spPr>
        <p:txBody>
          <a:bodyPr wrap="square">
            <a:spAutoFit/>
          </a:bodyPr>
          <a:lstStyle/>
          <a:p>
            <a:r>
              <a:rPr lang="en-AU" sz="1050" dirty="0"/>
              <a:t>Record a multiplication expression using prime factors and </a:t>
            </a:r>
            <a:r>
              <a:rPr lang="en-AU" sz="1050" dirty="0">
                <a:solidFill>
                  <a:srgbClr val="FF0000"/>
                </a:solidFill>
              </a:rPr>
              <a:t>index notation </a:t>
            </a:r>
            <a:r>
              <a:rPr lang="en-AU" sz="1050" dirty="0"/>
              <a:t>for each of your expressions.</a:t>
            </a:r>
            <a:endParaRPr lang="en-AU" sz="900" dirty="0"/>
          </a:p>
        </p:txBody>
      </p:sp>
      <p:sp>
        <p:nvSpPr>
          <p:cNvPr id="16" name="SMARTInkShape-5">
            <a:extLst>
              <a:ext uri="{FF2B5EF4-FFF2-40B4-BE49-F238E27FC236}">
                <a16:creationId xmlns:a16="http://schemas.microsoft.com/office/drawing/2014/main" id="{A389DAE7-AF36-4F09-9383-FA3102869E48}"/>
              </a:ext>
            </a:extLst>
          </p:cNvPr>
          <p:cNvSpPr/>
          <p:nvPr>
            <p:custDataLst>
              <p:tags r:id="rId1"/>
            </p:custDataLst>
          </p:nvPr>
        </p:nvSpPr>
        <p:spPr>
          <a:xfrm>
            <a:off x="2581275" y="2490788"/>
            <a:ext cx="4764" cy="4763"/>
          </a:xfrm>
          <a:custGeom>
            <a:avLst/>
            <a:gdLst/>
            <a:ahLst/>
            <a:cxnLst/>
            <a:rect l="0" t="0" r="0" b="0"/>
            <a:pathLst>
              <a:path w="4764" h="4763">
                <a:moveTo>
                  <a:pt x="0" y="0"/>
                </a:moveTo>
                <a:lnTo>
                  <a:pt x="0" y="0"/>
                </a:lnTo>
                <a:lnTo>
                  <a:pt x="4763" y="47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40084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31"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2DE51B-2836-4E7C-B730-63ABC752EA23}"/>
              </a:ext>
            </a:extLst>
          </p:cNvPr>
          <p:cNvSpPr txBox="1"/>
          <p:nvPr/>
        </p:nvSpPr>
        <p:spPr>
          <a:xfrm>
            <a:off x="483078" y="448574"/>
            <a:ext cx="7867291" cy="615553"/>
          </a:xfrm>
          <a:prstGeom prst="rect">
            <a:avLst/>
          </a:prstGeom>
          <a:noFill/>
        </p:spPr>
        <p:txBody>
          <a:bodyPr wrap="square" rtlCol="0">
            <a:spAutoFit/>
          </a:bodyPr>
          <a:lstStyle/>
          <a:p>
            <a:r>
              <a:rPr lang="en-AU" sz="1800" dirty="0"/>
              <a:t>So, all of the prime factor for 24 are:  </a:t>
            </a:r>
            <a:r>
              <a:rPr lang="en-AU" sz="2000" dirty="0">
                <a:solidFill>
                  <a:srgbClr val="FF0000"/>
                </a:solidFill>
              </a:rPr>
              <a:t>2 x 2 x 2 x 3</a:t>
            </a:r>
          </a:p>
          <a:p>
            <a:endParaRPr lang="en-AU" dirty="0"/>
          </a:p>
        </p:txBody>
      </p:sp>
      <p:sp>
        <p:nvSpPr>
          <p:cNvPr id="4" name="TextBox 3">
            <a:extLst>
              <a:ext uri="{FF2B5EF4-FFF2-40B4-BE49-F238E27FC236}">
                <a16:creationId xmlns:a16="http://schemas.microsoft.com/office/drawing/2014/main" id="{991C3B0E-AA2F-4829-9D34-48FBB02E3842}"/>
              </a:ext>
            </a:extLst>
          </p:cNvPr>
          <p:cNvSpPr txBox="1"/>
          <p:nvPr/>
        </p:nvSpPr>
        <p:spPr>
          <a:xfrm>
            <a:off x="483077" y="1158006"/>
            <a:ext cx="7867291" cy="861774"/>
          </a:xfrm>
          <a:prstGeom prst="rect">
            <a:avLst/>
          </a:prstGeom>
          <a:noFill/>
        </p:spPr>
        <p:txBody>
          <a:bodyPr wrap="square" rtlCol="0">
            <a:spAutoFit/>
          </a:bodyPr>
          <a:lstStyle/>
          <a:p>
            <a:r>
              <a:rPr lang="en-AU" sz="1800" dirty="0"/>
              <a:t>If we multiply all possible combinations of the prime numbers for 24, we can work out all of the factors for 24</a:t>
            </a:r>
            <a:endParaRPr lang="en-AU" sz="2000" dirty="0"/>
          </a:p>
          <a:p>
            <a:endParaRPr lang="en-AU" dirty="0"/>
          </a:p>
        </p:txBody>
      </p:sp>
      <p:sp>
        <p:nvSpPr>
          <p:cNvPr id="5" name="TextBox 4">
            <a:extLst>
              <a:ext uri="{FF2B5EF4-FFF2-40B4-BE49-F238E27FC236}">
                <a16:creationId xmlns:a16="http://schemas.microsoft.com/office/drawing/2014/main" id="{44040C4F-B8C3-496B-9367-3B009E694825}"/>
              </a:ext>
            </a:extLst>
          </p:cNvPr>
          <p:cNvSpPr txBox="1"/>
          <p:nvPr/>
        </p:nvSpPr>
        <p:spPr>
          <a:xfrm>
            <a:off x="664233" y="2113659"/>
            <a:ext cx="4485737" cy="2800767"/>
          </a:xfrm>
          <a:prstGeom prst="rect">
            <a:avLst/>
          </a:prstGeom>
          <a:noFill/>
        </p:spPr>
        <p:txBody>
          <a:bodyPr wrap="square" rtlCol="0">
            <a:spAutoFit/>
          </a:bodyPr>
          <a:lstStyle/>
          <a:p>
            <a:r>
              <a:rPr lang="en-AU" sz="1800" dirty="0"/>
              <a:t>We already know 1 and 24 are factors</a:t>
            </a:r>
          </a:p>
          <a:p>
            <a:endParaRPr lang="en-AU" sz="1800" dirty="0"/>
          </a:p>
          <a:p>
            <a:r>
              <a:rPr lang="en-AU" sz="1800" dirty="0"/>
              <a:t>2 x 2 = </a:t>
            </a:r>
            <a:r>
              <a:rPr lang="en-AU" sz="1800" dirty="0">
                <a:solidFill>
                  <a:srgbClr val="FF0000"/>
                </a:solidFill>
              </a:rPr>
              <a:t>4</a:t>
            </a:r>
          </a:p>
          <a:p>
            <a:r>
              <a:rPr lang="en-AU" sz="1800" dirty="0"/>
              <a:t>2 x 2 x 2 = </a:t>
            </a:r>
            <a:r>
              <a:rPr lang="en-AU" sz="1800" dirty="0">
                <a:solidFill>
                  <a:srgbClr val="FF0000"/>
                </a:solidFill>
              </a:rPr>
              <a:t>8</a:t>
            </a:r>
          </a:p>
          <a:p>
            <a:r>
              <a:rPr lang="en-AU" sz="1800" dirty="0"/>
              <a:t>2 x 2 x 3 = </a:t>
            </a:r>
            <a:r>
              <a:rPr lang="en-AU" sz="1800" dirty="0">
                <a:solidFill>
                  <a:srgbClr val="FF0000"/>
                </a:solidFill>
              </a:rPr>
              <a:t>12</a:t>
            </a:r>
          </a:p>
          <a:p>
            <a:r>
              <a:rPr lang="en-AU" sz="1800" dirty="0"/>
              <a:t>2 x 2 x 2 x 3 = </a:t>
            </a:r>
            <a:r>
              <a:rPr lang="en-AU" sz="1800" dirty="0">
                <a:solidFill>
                  <a:srgbClr val="FF0000"/>
                </a:solidFill>
              </a:rPr>
              <a:t>24</a:t>
            </a:r>
          </a:p>
          <a:p>
            <a:r>
              <a:rPr lang="en-AU" sz="1800" dirty="0"/>
              <a:t>2 x 3 = </a:t>
            </a:r>
            <a:r>
              <a:rPr lang="en-AU" sz="1800" dirty="0">
                <a:solidFill>
                  <a:srgbClr val="FF0000"/>
                </a:solidFill>
              </a:rPr>
              <a:t>6</a:t>
            </a:r>
          </a:p>
          <a:p>
            <a:r>
              <a:rPr lang="en-AU" sz="1800" dirty="0"/>
              <a:t> </a:t>
            </a:r>
          </a:p>
          <a:p>
            <a:r>
              <a:rPr lang="en-AU" sz="1800" dirty="0"/>
              <a:t>All factors of 24 =   </a:t>
            </a:r>
            <a:r>
              <a:rPr lang="en-AU" sz="1800" dirty="0">
                <a:solidFill>
                  <a:srgbClr val="FF0000"/>
                </a:solidFill>
              </a:rPr>
              <a:t>1, 2, 3, 4, 6, 8, 12, 24 </a:t>
            </a:r>
            <a:endParaRPr lang="en-AU" sz="2000" dirty="0">
              <a:solidFill>
                <a:srgbClr val="FF0000"/>
              </a:solidFill>
            </a:endParaRPr>
          </a:p>
          <a:p>
            <a:endParaRPr lang="en-AU" dirty="0"/>
          </a:p>
        </p:txBody>
      </p:sp>
    </p:spTree>
    <p:extLst>
      <p:ext uri="{BB962C8B-B14F-4D97-AF65-F5344CB8AC3E}">
        <p14:creationId xmlns:p14="http://schemas.microsoft.com/office/powerpoint/2010/main" val="17319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DE336B-F7EE-4143-85F9-0B5FFE44AFB8}"/>
              </a:ext>
            </a:extLst>
          </p:cNvPr>
          <p:cNvSpPr txBox="1"/>
          <p:nvPr/>
        </p:nvSpPr>
        <p:spPr>
          <a:xfrm>
            <a:off x="724499" y="308996"/>
            <a:ext cx="937452" cy="646331"/>
          </a:xfrm>
          <a:prstGeom prst="rect">
            <a:avLst/>
          </a:prstGeom>
          <a:noFill/>
          <a:ln>
            <a:solidFill>
              <a:schemeClr val="tx1"/>
            </a:solidFill>
          </a:ln>
        </p:spPr>
        <p:txBody>
          <a:bodyPr wrap="square" rtlCol="0">
            <a:spAutoFit/>
          </a:bodyPr>
          <a:lstStyle/>
          <a:p>
            <a:r>
              <a:rPr lang="en-AU" sz="3600" dirty="0"/>
              <a:t>10</a:t>
            </a:r>
          </a:p>
        </p:txBody>
      </p:sp>
      <p:sp>
        <p:nvSpPr>
          <p:cNvPr id="4" name="Oval 3">
            <a:extLst>
              <a:ext uri="{FF2B5EF4-FFF2-40B4-BE49-F238E27FC236}">
                <a16:creationId xmlns:a16="http://schemas.microsoft.com/office/drawing/2014/main" id="{BC06E3B8-B861-4A73-A6AB-650D74B01ABF}"/>
              </a:ext>
            </a:extLst>
          </p:cNvPr>
          <p:cNvSpPr/>
          <p:nvPr/>
        </p:nvSpPr>
        <p:spPr>
          <a:xfrm>
            <a:off x="384203" y="1490703"/>
            <a:ext cx="722299"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B9503964-5139-4952-A2D1-BC19E23AD5F3}"/>
              </a:ext>
            </a:extLst>
          </p:cNvPr>
          <p:cNvCxnSpPr>
            <a:cxnSpLocks/>
            <a:endCxn id="4" idx="0"/>
          </p:cNvCxnSpPr>
          <p:nvPr/>
        </p:nvCxnSpPr>
        <p:spPr>
          <a:xfrm flipH="1">
            <a:off x="745353" y="1021976"/>
            <a:ext cx="291992" cy="468727"/>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3E07C05-4487-4C33-96DC-086321041C0E}"/>
              </a:ext>
            </a:extLst>
          </p:cNvPr>
          <p:cNvCxnSpPr>
            <a:cxnSpLocks/>
          </p:cNvCxnSpPr>
          <p:nvPr/>
        </p:nvCxnSpPr>
        <p:spPr>
          <a:xfrm>
            <a:off x="1390810" y="1021976"/>
            <a:ext cx="453358" cy="468728"/>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070C79E-4771-42FA-9F38-E828305121FB}"/>
              </a:ext>
            </a:extLst>
          </p:cNvPr>
          <p:cNvSpPr txBox="1"/>
          <p:nvPr/>
        </p:nvSpPr>
        <p:spPr>
          <a:xfrm>
            <a:off x="537883" y="1552258"/>
            <a:ext cx="568619" cy="523220"/>
          </a:xfrm>
          <a:prstGeom prst="rect">
            <a:avLst/>
          </a:prstGeom>
          <a:noFill/>
        </p:spPr>
        <p:txBody>
          <a:bodyPr wrap="square" rtlCol="0">
            <a:spAutoFit/>
          </a:bodyPr>
          <a:lstStyle/>
          <a:p>
            <a:r>
              <a:rPr lang="en-AU" sz="2800" dirty="0"/>
              <a:t>2</a:t>
            </a:r>
          </a:p>
        </p:txBody>
      </p:sp>
      <p:sp>
        <p:nvSpPr>
          <p:cNvPr id="13" name="TextBox 12">
            <a:extLst>
              <a:ext uri="{FF2B5EF4-FFF2-40B4-BE49-F238E27FC236}">
                <a16:creationId xmlns:a16="http://schemas.microsoft.com/office/drawing/2014/main" id="{B46CFCE9-7AD1-4526-AEE7-C6A49E532E7C}"/>
              </a:ext>
            </a:extLst>
          </p:cNvPr>
          <p:cNvSpPr txBox="1"/>
          <p:nvPr/>
        </p:nvSpPr>
        <p:spPr>
          <a:xfrm>
            <a:off x="398276" y="2741784"/>
            <a:ext cx="2720147" cy="738664"/>
          </a:xfrm>
          <a:prstGeom prst="rect">
            <a:avLst/>
          </a:prstGeom>
          <a:noFill/>
        </p:spPr>
        <p:txBody>
          <a:bodyPr wrap="square" rtlCol="0">
            <a:spAutoFit/>
          </a:bodyPr>
          <a:lstStyle/>
          <a:p>
            <a:r>
              <a:rPr lang="en-AU" dirty="0"/>
              <a:t>Prime factors: 2 X 5</a:t>
            </a:r>
          </a:p>
          <a:p>
            <a:endParaRPr lang="en-AU" dirty="0"/>
          </a:p>
          <a:p>
            <a:r>
              <a:rPr lang="en-AU" dirty="0"/>
              <a:t>All factors:  1,  2,  5,  10</a:t>
            </a:r>
          </a:p>
        </p:txBody>
      </p:sp>
      <p:sp>
        <p:nvSpPr>
          <p:cNvPr id="14" name="TextBox 13">
            <a:extLst>
              <a:ext uri="{FF2B5EF4-FFF2-40B4-BE49-F238E27FC236}">
                <a16:creationId xmlns:a16="http://schemas.microsoft.com/office/drawing/2014/main" id="{66A0D170-4B1C-45AC-909B-9293CA04B679}"/>
              </a:ext>
            </a:extLst>
          </p:cNvPr>
          <p:cNvSpPr txBox="1"/>
          <p:nvPr/>
        </p:nvSpPr>
        <p:spPr>
          <a:xfrm>
            <a:off x="3913373" y="375645"/>
            <a:ext cx="937452" cy="646331"/>
          </a:xfrm>
          <a:prstGeom prst="rect">
            <a:avLst/>
          </a:prstGeom>
          <a:noFill/>
          <a:ln>
            <a:solidFill>
              <a:schemeClr val="tx1"/>
            </a:solidFill>
          </a:ln>
        </p:spPr>
        <p:txBody>
          <a:bodyPr wrap="square" rtlCol="0">
            <a:spAutoFit/>
          </a:bodyPr>
          <a:lstStyle/>
          <a:p>
            <a:r>
              <a:rPr lang="en-AU" sz="3600" dirty="0"/>
              <a:t>20</a:t>
            </a:r>
          </a:p>
        </p:txBody>
      </p:sp>
      <p:sp>
        <p:nvSpPr>
          <p:cNvPr id="12" name="TextBox 11">
            <a:extLst>
              <a:ext uri="{FF2B5EF4-FFF2-40B4-BE49-F238E27FC236}">
                <a16:creationId xmlns:a16="http://schemas.microsoft.com/office/drawing/2014/main" id="{720C5FE4-E81C-490C-8B0F-5472E15A1C47}"/>
              </a:ext>
            </a:extLst>
          </p:cNvPr>
          <p:cNvSpPr txBox="1"/>
          <p:nvPr/>
        </p:nvSpPr>
        <p:spPr>
          <a:xfrm>
            <a:off x="1758350" y="1519038"/>
            <a:ext cx="453359" cy="523220"/>
          </a:xfrm>
          <a:prstGeom prst="rect">
            <a:avLst/>
          </a:prstGeom>
          <a:noFill/>
        </p:spPr>
        <p:txBody>
          <a:bodyPr wrap="square" rtlCol="0">
            <a:spAutoFit/>
          </a:bodyPr>
          <a:lstStyle/>
          <a:p>
            <a:r>
              <a:rPr lang="en-AU" sz="2800" dirty="0"/>
              <a:t>5</a:t>
            </a:r>
          </a:p>
        </p:txBody>
      </p:sp>
      <p:sp>
        <p:nvSpPr>
          <p:cNvPr id="15" name="Oval 14">
            <a:extLst>
              <a:ext uri="{FF2B5EF4-FFF2-40B4-BE49-F238E27FC236}">
                <a16:creationId xmlns:a16="http://schemas.microsoft.com/office/drawing/2014/main" id="{565C0AF1-7CBA-4150-B7BB-4B01D6A7A406}"/>
              </a:ext>
            </a:extLst>
          </p:cNvPr>
          <p:cNvSpPr/>
          <p:nvPr/>
        </p:nvSpPr>
        <p:spPr>
          <a:xfrm>
            <a:off x="3418103" y="1643103"/>
            <a:ext cx="722299"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6" name="Rectangle 15">
            <a:extLst>
              <a:ext uri="{FF2B5EF4-FFF2-40B4-BE49-F238E27FC236}">
                <a16:creationId xmlns:a16="http://schemas.microsoft.com/office/drawing/2014/main" id="{A2C41C8F-F3B9-4875-99F9-1462999E2ED8}"/>
              </a:ext>
            </a:extLst>
          </p:cNvPr>
          <p:cNvSpPr/>
          <p:nvPr/>
        </p:nvSpPr>
        <p:spPr>
          <a:xfrm>
            <a:off x="4547654" y="1643104"/>
            <a:ext cx="660828" cy="5148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56FB68BC-1E61-45CF-AD5E-26E48007FFFE}"/>
              </a:ext>
            </a:extLst>
          </p:cNvPr>
          <p:cNvCxnSpPr>
            <a:cxnSpLocks/>
            <a:endCxn id="15" idx="0"/>
          </p:cNvCxnSpPr>
          <p:nvPr/>
        </p:nvCxnSpPr>
        <p:spPr>
          <a:xfrm flipH="1">
            <a:off x="3779253" y="1174376"/>
            <a:ext cx="291992" cy="46872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299C9D1-BED7-404E-AA60-C56DBC081C0B}"/>
              </a:ext>
            </a:extLst>
          </p:cNvPr>
          <p:cNvCxnSpPr>
            <a:endCxn id="16" idx="0"/>
          </p:cNvCxnSpPr>
          <p:nvPr/>
        </p:nvCxnSpPr>
        <p:spPr>
          <a:xfrm>
            <a:off x="4424710" y="1174376"/>
            <a:ext cx="453358" cy="468728"/>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D53B048-3CE4-4BA5-AF85-FC8FE7EC1AE5}"/>
              </a:ext>
            </a:extLst>
          </p:cNvPr>
          <p:cNvSpPr txBox="1"/>
          <p:nvPr/>
        </p:nvSpPr>
        <p:spPr>
          <a:xfrm>
            <a:off x="3571783" y="1704658"/>
            <a:ext cx="568619" cy="523220"/>
          </a:xfrm>
          <a:prstGeom prst="rect">
            <a:avLst/>
          </a:prstGeom>
          <a:noFill/>
        </p:spPr>
        <p:txBody>
          <a:bodyPr wrap="square" rtlCol="0">
            <a:spAutoFit/>
          </a:bodyPr>
          <a:lstStyle/>
          <a:p>
            <a:r>
              <a:rPr lang="en-AU" sz="2800" dirty="0"/>
              <a:t>2</a:t>
            </a:r>
          </a:p>
        </p:txBody>
      </p:sp>
      <p:sp>
        <p:nvSpPr>
          <p:cNvPr id="20" name="TextBox 19">
            <a:extLst>
              <a:ext uri="{FF2B5EF4-FFF2-40B4-BE49-F238E27FC236}">
                <a16:creationId xmlns:a16="http://schemas.microsoft.com/office/drawing/2014/main" id="{FB912BC8-B29C-40E6-9ED0-C3F3171C534F}"/>
              </a:ext>
            </a:extLst>
          </p:cNvPr>
          <p:cNvSpPr txBox="1"/>
          <p:nvPr/>
        </p:nvSpPr>
        <p:spPr>
          <a:xfrm>
            <a:off x="4642063" y="1634714"/>
            <a:ext cx="589470" cy="523220"/>
          </a:xfrm>
          <a:prstGeom prst="rect">
            <a:avLst/>
          </a:prstGeom>
          <a:noFill/>
        </p:spPr>
        <p:txBody>
          <a:bodyPr wrap="square" rtlCol="0">
            <a:spAutoFit/>
          </a:bodyPr>
          <a:lstStyle/>
          <a:p>
            <a:r>
              <a:rPr lang="en-AU" sz="2800" dirty="0"/>
              <a:t>10</a:t>
            </a:r>
          </a:p>
        </p:txBody>
      </p:sp>
      <p:sp>
        <p:nvSpPr>
          <p:cNvPr id="21" name="Oval 20">
            <a:extLst>
              <a:ext uri="{FF2B5EF4-FFF2-40B4-BE49-F238E27FC236}">
                <a16:creationId xmlns:a16="http://schemas.microsoft.com/office/drawing/2014/main" id="{D32CCC87-0A81-4E78-A84C-8BB5BF8681CB}"/>
              </a:ext>
            </a:extLst>
          </p:cNvPr>
          <p:cNvSpPr/>
          <p:nvPr/>
        </p:nvSpPr>
        <p:spPr>
          <a:xfrm>
            <a:off x="4071245" y="2738961"/>
            <a:ext cx="722299"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D29B0C3D-0881-45A9-84BD-AAB60DB70782}"/>
              </a:ext>
            </a:extLst>
          </p:cNvPr>
          <p:cNvCxnSpPr>
            <a:cxnSpLocks/>
            <a:endCxn id="21" idx="0"/>
          </p:cNvCxnSpPr>
          <p:nvPr/>
        </p:nvCxnSpPr>
        <p:spPr>
          <a:xfrm flipH="1">
            <a:off x="4432395" y="2270234"/>
            <a:ext cx="291992" cy="468727"/>
          </a:xfrm>
          <a:prstGeom prst="line">
            <a:avLst/>
          </a:prstGeom>
          <a:ln w="28575"/>
        </p:spPr>
        <p:style>
          <a:lnRef idx="1">
            <a:schemeClr val="dk1"/>
          </a:lnRef>
          <a:fillRef idx="0">
            <a:schemeClr val="dk1"/>
          </a:fillRef>
          <a:effectRef idx="0">
            <a:schemeClr val="dk1"/>
          </a:effectRef>
          <a:fontRef idx="minor">
            <a:schemeClr val="tx1"/>
          </a:fontRef>
        </p:style>
      </p:cxnSp>
      <p:sp>
        <p:nvSpPr>
          <p:cNvPr id="27" name="Oval 26">
            <a:extLst>
              <a:ext uri="{FF2B5EF4-FFF2-40B4-BE49-F238E27FC236}">
                <a16:creationId xmlns:a16="http://schemas.microsoft.com/office/drawing/2014/main" id="{DE7C11F4-0EE6-4845-AABB-2301FB8647CE}"/>
              </a:ext>
            </a:extLst>
          </p:cNvPr>
          <p:cNvSpPr/>
          <p:nvPr/>
        </p:nvSpPr>
        <p:spPr>
          <a:xfrm>
            <a:off x="1567542" y="1445702"/>
            <a:ext cx="715260" cy="69878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24" name="Straight Connector 23">
            <a:extLst>
              <a:ext uri="{FF2B5EF4-FFF2-40B4-BE49-F238E27FC236}">
                <a16:creationId xmlns:a16="http://schemas.microsoft.com/office/drawing/2014/main" id="{3637B959-0090-4FF7-9749-51337E60B848}"/>
              </a:ext>
            </a:extLst>
          </p:cNvPr>
          <p:cNvCxnSpPr>
            <a:cxnSpLocks/>
          </p:cNvCxnSpPr>
          <p:nvPr/>
        </p:nvCxnSpPr>
        <p:spPr>
          <a:xfrm>
            <a:off x="5077852" y="2270234"/>
            <a:ext cx="453358" cy="468728"/>
          </a:xfrm>
          <a:prstGeom prst="line">
            <a:avLst/>
          </a:prstGeom>
          <a:ln w="38100"/>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F4157D08-8795-4DAA-B5D5-A9D827306D7F}"/>
              </a:ext>
            </a:extLst>
          </p:cNvPr>
          <p:cNvSpPr txBox="1"/>
          <p:nvPr/>
        </p:nvSpPr>
        <p:spPr>
          <a:xfrm>
            <a:off x="4224925" y="2800516"/>
            <a:ext cx="568619" cy="523220"/>
          </a:xfrm>
          <a:prstGeom prst="rect">
            <a:avLst/>
          </a:prstGeom>
          <a:noFill/>
        </p:spPr>
        <p:txBody>
          <a:bodyPr wrap="square" rtlCol="0">
            <a:spAutoFit/>
          </a:bodyPr>
          <a:lstStyle/>
          <a:p>
            <a:r>
              <a:rPr lang="en-AU" sz="2800" dirty="0"/>
              <a:t>2</a:t>
            </a:r>
          </a:p>
        </p:txBody>
      </p:sp>
      <p:sp>
        <p:nvSpPr>
          <p:cNvPr id="26" name="TextBox 25">
            <a:extLst>
              <a:ext uri="{FF2B5EF4-FFF2-40B4-BE49-F238E27FC236}">
                <a16:creationId xmlns:a16="http://schemas.microsoft.com/office/drawing/2014/main" id="{9FC01F78-FCEF-4873-B047-902C52EBAC6C}"/>
              </a:ext>
            </a:extLst>
          </p:cNvPr>
          <p:cNvSpPr txBox="1"/>
          <p:nvPr/>
        </p:nvSpPr>
        <p:spPr>
          <a:xfrm>
            <a:off x="5295205" y="2730572"/>
            <a:ext cx="568619" cy="523220"/>
          </a:xfrm>
          <a:prstGeom prst="rect">
            <a:avLst/>
          </a:prstGeom>
          <a:noFill/>
        </p:spPr>
        <p:txBody>
          <a:bodyPr wrap="square" rtlCol="0">
            <a:spAutoFit/>
          </a:bodyPr>
          <a:lstStyle/>
          <a:p>
            <a:r>
              <a:rPr lang="en-AU" sz="2800" dirty="0"/>
              <a:t>5</a:t>
            </a:r>
          </a:p>
        </p:txBody>
      </p:sp>
      <p:sp>
        <p:nvSpPr>
          <p:cNvPr id="28" name="TextBox 27">
            <a:extLst>
              <a:ext uri="{FF2B5EF4-FFF2-40B4-BE49-F238E27FC236}">
                <a16:creationId xmlns:a16="http://schemas.microsoft.com/office/drawing/2014/main" id="{7E1062FC-9368-4D0F-9B0F-9BD0C3226BF9}"/>
              </a:ext>
            </a:extLst>
          </p:cNvPr>
          <p:cNvSpPr txBox="1"/>
          <p:nvPr/>
        </p:nvSpPr>
        <p:spPr>
          <a:xfrm>
            <a:off x="3779252" y="3702390"/>
            <a:ext cx="2720147" cy="954107"/>
          </a:xfrm>
          <a:prstGeom prst="rect">
            <a:avLst/>
          </a:prstGeom>
          <a:noFill/>
        </p:spPr>
        <p:txBody>
          <a:bodyPr wrap="square" rtlCol="0">
            <a:spAutoFit/>
          </a:bodyPr>
          <a:lstStyle/>
          <a:p>
            <a:r>
              <a:rPr lang="en-AU" dirty="0"/>
              <a:t>Prime factors: 2 X 2 X 5</a:t>
            </a:r>
          </a:p>
          <a:p>
            <a:endParaRPr lang="en-AU" dirty="0"/>
          </a:p>
          <a:p>
            <a:endParaRPr lang="en-AU" dirty="0"/>
          </a:p>
          <a:p>
            <a:r>
              <a:rPr lang="en-AU" dirty="0"/>
              <a:t>All factors:  1,  2,  4,   5,  10</a:t>
            </a:r>
          </a:p>
        </p:txBody>
      </p:sp>
      <p:sp>
        <p:nvSpPr>
          <p:cNvPr id="29" name="TextBox 28">
            <a:extLst>
              <a:ext uri="{FF2B5EF4-FFF2-40B4-BE49-F238E27FC236}">
                <a16:creationId xmlns:a16="http://schemas.microsoft.com/office/drawing/2014/main" id="{CBEFFFB9-B946-4F16-9317-185183F345B5}"/>
              </a:ext>
            </a:extLst>
          </p:cNvPr>
          <p:cNvSpPr txBox="1"/>
          <p:nvPr/>
        </p:nvSpPr>
        <p:spPr>
          <a:xfrm>
            <a:off x="7059041" y="324376"/>
            <a:ext cx="937452" cy="646331"/>
          </a:xfrm>
          <a:prstGeom prst="rect">
            <a:avLst/>
          </a:prstGeom>
          <a:noFill/>
          <a:ln>
            <a:solidFill>
              <a:schemeClr val="tx1"/>
            </a:solidFill>
          </a:ln>
        </p:spPr>
        <p:txBody>
          <a:bodyPr wrap="square" rtlCol="0">
            <a:spAutoFit/>
          </a:bodyPr>
          <a:lstStyle/>
          <a:p>
            <a:r>
              <a:rPr lang="en-AU" sz="3600" dirty="0"/>
              <a:t>28</a:t>
            </a:r>
          </a:p>
        </p:txBody>
      </p:sp>
      <p:sp>
        <p:nvSpPr>
          <p:cNvPr id="30" name="Oval 29">
            <a:extLst>
              <a:ext uri="{FF2B5EF4-FFF2-40B4-BE49-F238E27FC236}">
                <a16:creationId xmlns:a16="http://schemas.microsoft.com/office/drawing/2014/main" id="{8C8F062D-AB63-43AB-BC0E-E2ECDF82DDEB}"/>
              </a:ext>
            </a:extLst>
          </p:cNvPr>
          <p:cNvSpPr/>
          <p:nvPr/>
        </p:nvSpPr>
        <p:spPr>
          <a:xfrm>
            <a:off x="6622343" y="1491588"/>
            <a:ext cx="722299"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31" name="Rectangle 30">
            <a:extLst>
              <a:ext uri="{FF2B5EF4-FFF2-40B4-BE49-F238E27FC236}">
                <a16:creationId xmlns:a16="http://schemas.microsoft.com/office/drawing/2014/main" id="{52BCCE47-4755-4EE9-A06F-BCD5BA79F037}"/>
              </a:ext>
            </a:extLst>
          </p:cNvPr>
          <p:cNvSpPr/>
          <p:nvPr/>
        </p:nvSpPr>
        <p:spPr>
          <a:xfrm>
            <a:off x="7751894" y="1491589"/>
            <a:ext cx="660828" cy="5148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32" name="Straight Connector 31">
            <a:extLst>
              <a:ext uri="{FF2B5EF4-FFF2-40B4-BE49-F238E27FC236}">
                <a16:creationId xmlns:a16="http://schemas.microsoft.com/office/drawing/2014/main" id="{9B83312C-B63C-49F1-ABC2-52F66C0FF2B3}"/>
              </a:ext>
            </a:extLst>
          </p:cNvPr>
          <p:cNvCxnSpPr>
            <a:cxnSpLocks/>
            <a:endCxn id="30" idx="0"/>
          </p:cNvCxnSpPr>
          <p:nvPr/>
        </p:nvCxnSpPr>
        <p:spPr>
          <a:xfrm flipH="1">
            <a:off x="6983493" y="1022861"/>
            <a:ext cx="291992" cy="468727"/>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4FE87FB-1F1A-4DEE-AA7B-5F84486D70A4}"/>
              </a:ext>
            </a:extLst>
          </p:cNvPr>
          <p:cNvCxnSpPr>
            <a:endCxn id="31" idx="0"/>
          </p:cNvCxnSpPr>
          <p:nvPr/>
        </p:nvCxnSpPr>
        <p:spPr>
          <a:xfrm>
            <a:off x="7628950" y="1022861"/>
            <a:ext cx="453358" cy="468728"/>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A3CF842C-1429-444C-AD7E-DE18CC9EC468}"/>
              </a:ext>
            </a:extLst>
          </p:cNvPr>
          <p:cNvSpPr txBox="1"/>
          <p:nvPr/>
        </p:nvSpPr>
        <p:spPr>
          <a:xfrm>
            <a:off x="6776023" y="1553143"/>
            <a:ext cx="568619" cy="523220"/>
          </a:xfrm>
          <a:prstGeom prst="rect">
            <a:avLst/>
          </a:prstGeom>
          <a:noFill/>
        </p:spPr>
        <p:txBody>
          <a:bodyPr wrap="square" rtlCol="0">
            <a:spAutoFit/>
          </a:bodyPr>
          <a:lstStyle/>
          <a:p>
            <a:r>
              <a:rPr lang="en-AU" sz="2800" dirty="0"/>
              <a:t>2</a:t>
            </a:r>
          </a:p>
        </p:txBody>
      </p:sp>
      <p:sp>
        <p:nvSpPr>
          <p:cNvPr id="35" name="TextBox 34">
            <a:extLst>
              <a:ext uri="{FF2B5EF4-FFF2-40B4-BE49-F238E27FC236}">
                <a16:creationId xmlns:a16="http://schemas.microsoft.com/office/drawing/2014/main" id="{1144EDAB-F103-4B65-992A-24FED85DA3A6}"/>
              </a:ext>
            </a:extLst>
          </p:cNvPr>
          <p:cNvSpPr txBox="1"/>
          <p:nvPr/>
        </p:nvSpPr>
        <p:spPr>
          <a:xfrm>
            <a:off x="7846303" y="1483199"/>
            <a:ext cx="589470" cy="523220"/>
          </a:xfrm>
          <a:prstGeom prst="rect">
            <a:avLst/>
          </a:prstGeom>
          <a:noFill/>
        </p:spPr>
        <p:txBody>
          <a:bodyPr wrap="square" rtlCol="0">
            <a:spAutoFit/>
          </a:bodyPr>
          <a:lstStyle/>
          <a:p>
            <a:r>
              <a:rPr lang="en-AU" sz="2800" dirty="0"/>
              <a:t>14</a:t>
            </a:r>
          </a:p>
        </p:txBody>
      </p:sp>
      <p:sp>
        <p:nvSpPr>
          <p:cNvPr id="36" name="Oval 35">
            <a:extLst>
              <a:ext uri="{FF2B5EF4-FFF2-40B4-BE49-F238E27FC236}">
                <a16:creationId xmlns:a16="http://schemas.microsoft.com/office/drawing/2014/main" id="{D9EC3CB1-A973-45AC-A449-C2650FBEEC39}"/>
              </a:ext>
            </a:extLst>
          </p:cNvPr>
          <p:cNvSpPr/>
          <p:nvPr/>
        </p:nvSpPr>
        <p:spPr>
          <a:xfrm>
            <a:off x="7275485" y="2587446"/>
            <a:ext cx="722299" cy="64633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38" name="Straight Connector 37">
            <a:extLst>
              <a:ext uri="{FF2B5EF4-FFF2-40B4-BE49-F238E27FC236}">
                <a16:creationId xmlns:a16="http://schemas.microsoft.com/office/drawing/2014/main" id="{7CE1C9A1-15B8-4F61-A3E1-D08A5BAAD167}"/>
              </a:ext>
            </a:extLst>
          </p:cNvPr>
          <p:cNvCxnSpPr>
            <a:cxnSpLocks/>
            <a:endCxn id="36" idx="0"/>
          </p:cNvCxnSpPr>
          <p:nvPr/>
        </p:nvCxnSpPr>
        <p:spPr>
          <a:xfrm flipH="1">
            <a:off x="7636635" y="2118719"/>
            <a:ext cx="291992" cy="468727"/>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6AB19BB-20D6-4FB4-B6B0-8BEFE0EAF4E6}"/>
              </a:ext>
            </a:extLst>
          </p:cNvPr>
          <p:cNvCxnSpPr>
            <a:cxnSpLocks/>
          </p:cNvCxnSpPr>
          <p:nvPr/>
        </p:nvCxnSpPr>
        <p:spPr>
          <a:xfrm>
            <a:off x="8282092" y="2118719"/>
            <a:ext cx="453358" cy="468728"/>
          </a:xfrm>
          <a:prstGeom prst="line">
            <a:avLst/>
          </a:prstGeom>
          <a:ln w="3810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5FD73E9E-F211-492B-9B26-6A8024129D29}"/>
              </a:ext>
            </a:extLst>
          </p:cNvPr>
          <p:cNvSpPr txBox="1"/>
          <p:nvPr/>
        </p:nvSpPr>
        <p:spPr>
          <a:xfrm>
            <a:off x="7429165" y="2649001"/>
            <a:ext cx="568619" cy="523220"/>
          </a:xfrm>
          <a:prstGeom prst="rect">
            <a:avLst/>
          </a:prstGeom>
          <a:noFill/>
        </p:spPr>
        <p:txBody>
          <a:bodyPr wrap="square" rtlCol="0">
            <a:spAutoFit/>
          </a:bodyPr>
          <a:lstStyle/>
          <a:p>
            <a:r>
              <a:rPr lang="en-AU" sz="2800" dirty="0"/>
              <a:t>2</a:t>
            </a:r>
          </a:p>
        </p:txBody>
      </p:sp>
      <p:sp>
        <p:nvSpPr>
          <p:cNvPr id="41" name="TextBox 40">
            <a:extLst>
              <a:ext uri="{FF2B5EF4-FFF2-40B4-BE49-F238E27FC236}">
                <a16:creationId xmlns:a16="http://schemas.microsoft.com/office/drawing/2014/main" id="{2CA45DEB-4C5A-4006-8689-32C22C8E211B}"/>
              </a:ext>
            </a:extLst>
          </p:cNvPr>
          <p:cNvSpPr txBox="1"/>
          <p:nvPr/>
        </p:nvSpPr>
        <p:spPr>
          <a:xfrm>
            <a:off x="8499445" y="2579057"/>
            <a:ext cx="568619" cy="523220"/>
          </a:xfrm>
          <a:prstGeom prst="rect">
            <a:avLst/>
          </a:prstGeom>
          <a:noFill/>
        </p:spPr>
        <p:txBody>
          <a:bodyPr wrap="square" rtlCol="0">
            <a:spAutoFit/>
          </a:bodyPr>
          <a:lstStyle/>
          <a:p>
            <a:r>
              <a:rPr lang="en-AU" sz="2800" dirty="0"/>
              <a:t>7</a:t>
            </a:r>
          </a:p>
        </p:txBody>
      </p:sp>
      <p:sp>
        <p:nvSpPr>
          <p:cNvPr id="42" name="TextBox 41">
            <a:extLst>
              <a:ext uri="{FF2B5EF4-FFF2-40B4-BE49-F238E27FC236}">
                <a16:creationId xmlns:a16="http://schemas.microsoft.com/office/drawing/2014/main" id="{1DF94462-CB99-4088-BF38-1977312B514C}"/>
              </a:ext>
            </a:extLst>
          </p:cNvPr>
          <p:cNvSpPr txBox="1"/>
          <p:nvPr/>
        </p:nvSpPr>
        <p:spPr>
          <a:xfrm>
            <a:off x="6568553" y="3590970"/>
            <a:ext cx="2720147" cy="954107"/>
          </a:xfrm>
          <a:prstGeom prst="rect">
            <a:avLst/>
          </a:prstGeom>
          <a:noFill/>
        </p:spPr>
        <p:txBody>
          <a:bodyPr wrap="square" rtlCol="0">
            <a:spAutoFit/>
          </a:bodyPr>
          <a:lstStyle/>
          <a:p>
            <a:r>
              <a:rPr lang="en-AU" dirty="0"/>
              <a:t>Prime factors: 2 X 2 X 7</a:t>
            </a:r>
          </a:p>
          <a:p>
            <a:endParaRPr lang="en-AU" dirty="0"/>
          </a:p>
          <a:p>
            <a:endParaRPr lang="en-AU" dirty="0"/>
          </a:p>
          <a:p>
            <a:r>
              <a:rPr lang="en-AU" dirty="0"/>
              <a:t>All factors:  1,  2,  4,   14,  28</a:t>
            </a:r>
          </a:p>
        </p:txBody>
      </p:sp>
      <p:sp>
        <p:nvSpPr>
          <p:cNvPr id="43" name="Oval 42">
            <a:extLst>
              <a:ext uri="{FF2B5EF4-FFF2-40B4-BE49-F238E27FC236}">
                <a16:creationId xmlns:a16="http://schemas.microsoft.com/office/drawing/2014/main" id="{CE0A16E7-DC6B-432C-9ACA-A6B40FE6535B}"/>
              </a:ext>
            </a:extLst>
          </p:cNvPr>
          <p:cNvSpPr/>
          <p:nvPr/>
        </p:nvSpPr>
        <p:spPr>
          <a:xfrm>
            <a:off x="5208482" y="2800516"/>
            <a:ext cx="655342" cy="58477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4" name="Oval 43">
            <a:extLst>
              <a:ext uri="{FF2B5EF4-FFF2-40B4-BE49-F238E27FC236}">
                <a16:creationId xmlns:a16="http://schemas.microsoft.com/office/drawing/2014/main" id="{91688DE6-D3D4-44E7-9E64-4E8C9DF8305B}"/>
              </a:ext>
            </a:extLst>
          </p:cNvPr>
          <p:cNvSpPr/>
          <p:nvPr/>
        </p:nvSpPr>
        <p:spPr>
          <a:xfrm>
            <a:off x="8412722" y="2587446"/>
            <a:ext cx="568619" cy="59502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5" name="TextBox 44">
            <a:extLst>
              <a:ext uri="{FF2B5EF4-FFF2-40B4-BE49-F238E27FC236}">
                <a16:creationId xmlns:a16="http://schemas.microsoft.com/office/drawing/2014/main" id="{C5127C6F-187A-4F5F-B0A2-46CEEAED9E58}"/>
              </a:ext>
            </a:extLst>
          </p:cNvPr>
          <p:cNvSpPr txBox="1"/>
          <p:nvPr/>
        </p:nvSpPr>
        <p:spPr>
          <a:xfrm>
            <a:off x="4140401" y="3967251"/>
            <a:ext cx="1668727" cy="369332"/>
          </a:xfrm>
          <a:prstGeom prst="rect">
            <a:avLst/>
          </a:prstGeom>
          <a:noFill/>
        </p:spPr>
        <p:txBody>
          <a:bodyPr wrap="square" rtlCol="0">
            <a:spAutoFit/>
          </a:bodyPr>
          <a:lstStyle/>
          <a:p>
            <a:r>
              <a:rPr lang="en-AU" sz="900" dirty="0"/>
              <a:t>2 x 2 = 4         2 x 2 x 5 = 20</a:t>
            </a:r>
          </a:p>
          <a:p>
            <a:r>
              <a:rPr lang="en-AU" sz="900" dirty="0"/>
              <a:t>2 x 5 = 10</a:t>
            </a:r>
          </a:p>
        </p:txBody>
      </p:sp>
      <p:sp>
        <p:nvSpPr>
          <p:cNvPr id="46" name="TextBox 45">
            <a:extLst>
              <a:ext uri="{FF2B5EF4-FFF2-40B4-BE49-F238E27FC236}">
                <a16:creationId xmlns:a16="http://schemas.microsoft.com/office/drawing/2014/main" id="{A8B2BEE1-6298-42EF-923F-5B690AAAF6E5}"/>
              </a:ext>
            </a:extLst>
          </p:cNvPr>
          <p:cNvSpPr txBox="1"/>
          <p:nvPr/>
        </p:nvSpPr>
        <p:spPr>
          <a:xfrm>
            <a:off x="6788272" y="3867968"/>
            <a:ext cx="1850404" cy="369332"/>
          </a:xfrm>
          <a:prstGeom prst="rect">
            <a:avLst/>
          </a:prstGeom>
          <a:noFill/>
        </p:spPr>
        <p:txBody>
          <a:bodyPr wrap="square" rtlCol="0">
            <a:spAutoFit/>
          </a:bodyPr>
          <a:lstStyle/>
          <a:p>
            <a:r>
              <a:rPr lang="en-AU" sz="900" dirty="0"/>
              <a:t>2 x 2 = 4            2 x 2 x 7 = 28</a:t>
            </a:r>
          </a:p>
          <a:p>
            <a:r>
              <a:rPr lang="en-AU" sz="900" dirty="0"/>
              <a:t>2 x 7 = 14</a:t>
            </a:r>
          </a:p>
        </p:txBody>
      </p:sp>
    </p:spTree>
    <p:extLst>
      <p:ext uri="{BB962C8B-B14F-4D97-AF65-F5344CB8AC3E}">
        <p14:creationId xmlns:p14="http://schemas.microsoft.com/office/powerpoint/2010/main" val="6661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5" grpId="0" animBg="1"/>
      <p:bldP spid="16" grpId="0" animBg="1"/>
      <p:bldP spid="19" grpId="0"/>
      <p:bldP spid="20" grpId="0"/>
      <p:bldP spid="21" grpId="0" animBg="1"/>
      <p:bldP spid="27" grpId="0" animBg="1"/>
      <p:bldP spid="25" grpId="0"/>
      <p:bldP spid="26" grpId="0"/>
      <p:bldP spid="30" grpId="0" animBg="1"/>
      <p:bldP spid="31" grpId="0" animBg="1"/>
      <p:bldP spid="34" grpId="0"/>
      <p:bldP spid="35" grpId="0"/>
      <p:bldP spid="36" grpId="0" animBg="1"/>
      <p:bldP spid="40" grpId="0"/>
      <p:bldP spid="41" grpId="0"/>
      <p:bldP spid="43" grpId="0" animBg="1"/>
      <p:bldP spid="44" grpId="0" animBg="1"/>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F8948E-D156-4DC7-99D5-AA28F024514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dirty="0"/>
          </a:p>
        </p:txBody>
      </p:sp>
      <p:sp>
        <p:nvSpPr>
          <p:cNvPr id="3" name="Rectangle 2">
            <a:extLst>
              <a:ext uri="{FF2B5EF4-FFF2-40B4-BE49-F238E27FC236}">
                <a16:creationId xmlns:a16="http://schemas.microsoft.com/office/drawing/2014/main" id="{8FEAFA20-CD52-4830-98E3-BB4A6FD71EDB}"/>
              </a:ext>
            </a:extLst>
          </p:cNvPr>
          <p:cNvSpPr/>
          <p:nvPr/>
        </p:nvSpPr>
        <p:spPr>
          <a:xfrm>
            <a:off x="2164697" y="48613"/>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Your Turn</a:t>
            </a:r>
          </a:p>
        </p:txBody>
      </p:sp>
      <p:sp>
        <p:nvSpPr>
          <p:cNvPr id="4" name="TextBox 3">
            <a:extLst>
              <a:ext uri="{FF2B5EF4-FFF2-40B4-BE49-F238E27FC236}">
                <a16:creationId xmlns:a16="http://schemas.microsoft.com/office/drawing/2014/main" id="{F990D1F9-9568-4A54-B8DD-35C882077617}"/>
              </a:ext>
            </a:extLst>
          </p:cNvPr>
          <p:cNvSpPr txBox="1"/>
          <p:nvPr/>
        </p:nvSpPr>
        <p:spPr>
          <a:xfrm>
            <a:off x="391886" y="1269269"/>
            <a:ext cx="4341479" cy="2308324"/>
          </a:xfrm>
          <a:prstGeom prst="rect">
            <a:avLst/>
          </a:prstGeom>
          <a:noFill/>
        </p:spPr>
        <p:txBody>
          <a:bodyPr wrap="square" rtlCol="0">
            <a:spAutoFit/>
          </a:bodyPr>
          <a:lstStyle/>
          <a:p>
            <a:pPr marL="342900" indent="-342900">
              <a:buFont typeface="+mj-lt"/>
              <a:buAutoNum type="arabicPeriod"/>
            </a:pPr>
            <a:r>
              <a:rPr lang="en-AU" sz="1800" dirty="0"/>
              <a:t>Draw a factor tree for each of the following numbers to find out their prime factors</a:t>
            </a:r>
          </a:p>
          <a:p>
            <a:pPr marL="342900" indent="-342900">
              <a:buFont typeface="+mj-lt"/>
              <a:buAutoNum type="arabicPeriod"/>
            </a:pPr>
            <a:endParaRPr lang="en-AU" sz="1800" dirty="0"/>
          </a:p>
          <a:p>
            <a:pPr marL="342900" indent="-342900">
              <a:buFont typeface="+mj-lt"/>
              <a:buAutoNum type="arabicPeriod"/>
            </a:pPr>
            <a:r>
              <a:rPr lang="en-AU" sz="1800" dirty="0"/>
              <a:t>Then multiply the prime factors to work out all of the composite factors</a:t>
            </a:r>
          </a:p>
          <a:p>
            <a:pPr marL="342900" indent="-342900">
              <a:buFont typeface="+mj-lt"/>
              <a:buAutoNum type="arabicPeriod"/>
            </a:pPr>
            <a:endParaRPr lang="en-AU" sz="1800" dirty="0"/>
          </a:p>
          <a:p>
            <a:pPr marL="342900" indent="-342900">
              <a:buFont typeface="+mj-lt"/>
              <a:buAutoNum type="arabicPeriod"/>
            </a:pPr>
            <a:r>
              <a:rPr lang="en-AU" sz="1800" dirty="0"/>
              <a:t>Record all factors in ascending order</a:t>
            </a:r>
          </a:p>
        </p:txBody>
      </p:sp>
      <p:sp>
        <p:nvSpPr>
          <p:cNvPr id="5" name="TextBox 4">
            <a:extLst>
              <a:ext uri="{FF2B5EF4-FFF2-40B4-BE49-F238E27FC236}">
                <a16:creationId xmlns:a16="http://schemas.microsoft.com/office/drawing/2014/main" id="{D0764194-90B3-4266-A710-56249E3ACB31}"/>
              </a:ext>
            </a:extLst>
          </p:cNvPr>
          <p:cNvSpPr txBox="1"/>
          <p:nvPr/>
        </p:nvSpPr>
        <p:spPr>
          <a:xfrm>
            <a:off x="7660981" y="1084007"/>
            <a:ext cx="937452" cy="646331"/>
          </a:xfrm>
          <a:prstGeom prst="rect">
            <a:avLst/>
          </a:prstGeom>
          <a:noFill/>
          <a:ln>
            <a:solidFill>
              <a:schemeClr val="tx1"/>
            </a:solidFill>
          </a:ln>
        </p:spPr>
        <p:txBody>
          <a:bodyPr wrap="square" rtlCol="0">
            <a:spAutoFit/>
          </a:bodyPr>
          <a:lstStyle/>
          <a:p>
            <a:r>
              <a:rPr lang="en-AU" sz="3600" dirty="0"/>
              <a:t>30</a:t>
            </a:r>
          </a:p>
        </p:txBody>
      </p:sp>
      <p:sp>
        <p:nvSpPr>
          <p:cNvPr id="6" name="TextBox 5">
            <a:extLst>
              <a:ext uri="{FF2B5EF4-FFF2-40B4-BE49-F238E27FC236}">
                <a16:creationId xmlns:a16="http://schemas.microsoft.com/office/drawing/2014/main" id="{D9B58B27-BB87-4D1A-A77D-9E8A2C34619A}"/>
              </a:ext>
            </a:extLst>
          </p:cNvPr>
          <p:cNvSpPr txBox="1"/>
          <p:nvPr/>
        </p:nvSpPr>
        <p:spPr>
          <a:xfrm>
            <a:off x="7660981" y="2911664"/>
            <a:ext cx="937452" cy="646331"/>
          </a:xfrm>
          <a:prstGeom prst="rect">
            <a:avLst/>
          </a:prstGeom>
          <a:noFill/>
          <a:ln>
            <a:solidFill>
              <a:schemeClr val="tx1"/>
            </a:solidFill>
          </a:ln>
        </p:spPr>
        <p:txBody>
          <a:bodyPr wrap="square" rtlCol="0">
            <a:spAutoFit/>
          </a:bodyPr>
          <a:lstStyle/>
          <a:p>
            <a:r>
              <a:rPr lang="en-AU" sz="3600" dirty="0"/>
              <a:t>81</a:t>
            </a:r>
          </a:p>
        </p:txBody>
      </p:sp>
      <p:sp>
        <p:nvSpPr>
          <p:cNvPr id="7" name="TextBox 6">
            <a:extLst>
              <a:ext uri="{FF2B5EF4-FFF2-40B4-BE49-F238E27FC236}">
                <a16:creationId xmlns:a16="http://schemas.microsoft.com/office/drawing/2014/main" id="{D9CA2FAF-5D6B-4E67-9C62-082025193BF2}"/>
              </a:ext>
            </a:extLst>
          </p:cNvPr>
          <p:cNvSpPr txBox="1"/>
          <p:nvPr/>
        </p:nvSpPr>
        <p:spPr>
          <a:xfrm>
            <a:off x="7660981" y="3879080"/>
            <a:ext cx="937452" cy="646331"/>
          </a:xfrm>
          <a:prstGeom prst="rect">
            <a:avLst/>
          </a:prstGeom>
          <a:noFill/>
          <a:ln>
            <a:solidFill>
              <a:schemeClr val="tx1"/>
            </a:solidFill>
          </a:ln>
        </p:spPr>
        <p:txBody>
          <a:bodyPr wrap="square" rtlCol="0">
            <a:spAutoFit/>
          </a:bodyPr>
          <a:lstStyle/>
          <a:p>
            <a:r>
              <a:rPr lang="en-AU" sz="3600" dirty="0"/>
              <a:t>72</a:t>
            </a:r>
          </a:p>
        </p:txBody>
      </p:sp>
      <p:sp>
        <p:nvSpPr>
          <p:cNvPr id="8" name="TextBox 7">
            <a:extLst>
              <a:ext uri="{FF2B5EF4-FFF2-40B4-BE49-F238E27FC236}">
                <a16:creationId xmlns:a16="http://schemas.microsoft.com/office/drawing/2014/main" id="{915E16A9-469D-41DA-8220-F2528C5E35DF}"/>
              </a:ext>
            </a:extLst>
          </p:cNvPr>
          <p:cNvSpPr txBox="1"/>
          <p:nvPr/>
        </p:nvSpPr>
        <p:spPr>
          <a:xfrm>
            <a:off x="5065978" y="1569178"/>
            <a:ext cx="937452" cy="646331"/>
          </a:xfrm>
          <a:prstGeom prst="rect">
            <a:avLst/>
          </a:prstGeom>
          <a:noFill/>
          <a:ln>
            <a:solidFill>
              <a:schemeClr val="tx1"/>
            </a:solidFill>
          </a:ln>
        </p:spPr>
        <p:txBody>
          <a:bodyPr wrap="square" rtlCol="0">
            <a:spAutoFit/>
          </a:bodyPr>
          <a:lstStyle/>
          <a:p>
            <a:r>
              <a:rPr lang="en-AU" sz="3600" dirty="0"/>
              <a:t>10</a:t>
            </a:r>
          </a:p>
        </p:txBody>
      </p:sp>
      <p:sp>
        <p:nvSpPr>
          <p:cNvPr id="9" name="TextBox 8">
            <a:extLst>
              <a:ext uri="{FF2B5EF4-FFF2-40B4-BE49-F238E27FC236}">
                <a16:creationId xmlns:a16="http://schemas.microsoft.com/office/drawing/2014/main" id="{22AFC40F-A4FB-496C-8917-502A3A381A2C}"/>
              </a:ext>
            </a:extLst>
          </p:cNvPr>
          <p:cNvSpPr txBox="1"/>
          <p:nvPr/>
        </p:nvSpPr>
        <p:spPr>
          <a:xfrm>
            <a:off x="5065978" y="2571750"/>
            <a:ext cx="937452" cy="646331"/>
          </a:xfrm>
          <a:prstGeom prst="rect">
            <a:avLst/>
          </a:prstGeom>
          <a:noFill/>
          <a:ln>
            <a:solidFill>
              <a:schemeClr val="tx1"/>
            </a:solidFill>
          </a:ln>
        </p:spPr>
        <p:txBody>
          <a:bodyPr wrap="square" rtlCol="0">
            <a:spAutoFit/>
          </a:bodyPr>
          <a:lstStyle/>
          <a:p>
            <a:r>
              <a:rPr lang="en-AU" sz="3600" dirty="0"/>
              <a:t>20</a:t>
            </a:r>
          </a:p>
        </p:txBody>
      </p:sp>
      <p:sp>
        <p:nvSpPr>
          <p:cNvPr id="10" name="TextBox 9">
            <a:extLst>
              <a:ext uri="{FF2B5EF4-FFF2-40B4-BE49-F238E27FC236}">
                <a16:creationId xmlns:a16="http://schemas.microsoft.com/office/drawing/2014/main" id="{41AD8B32-92D8-4B5B-85A4-C4FC459E3F43}"/>
              </a:ext>
            </a:extLst>
          </p:cNvPr>
          <p:cNvSpPr txBox="1"/>
          <p:nvPr/>
        </p:nvSpPr>
        <p:spPr>
          <a:xfrm>
            <a:off x="5065978" y="3439689"/>
            <a:ext cx="937452" cy="646331"/>
          </a:xfrm>
          <a:prstGeom prst="rect">
            <a:avLst/>
          </a:prstGeom>
          <a:noFill/>
          <a:ln>
            <a:solidFill>
              <a:schemeClr val="tx1"/>
            </a:solidFill>
          </a:ln>
        </p:spPr>
        <p:txBody>
          <a:bodyPr wrap="square" rtlCol="0">
            <a:spAutoFit/>
          </a:bodyPr>
          <a:lstStyle/>
          <a:p>
            <a:r>
              <a:rPr lang="en-AU" sz="3600" dirty="0"/>
              <a:t>28</a:t>
            </a:r>
          </a:p>
        </p:txBody>
      </p:sp>
      <p:sp>
        <p:nvSpPr>
          <p:cNvPr id="11" name="TextBox 10">
            <a:extLst>
              <a:ext uri="{FF2B5EF4-FFF2-40B4-BE49-F238E27FC236}">
                <a16:creationId xmlns:a16="http://schemas.microsoft.com/office/drawing/2014/main" id="{9AB472EA-66F7-4250-A24E-4AD8EEEDFDFA}"/>
              </a:ext>
            </a:extLst>
          </p:cNvPr>
          <p:cNvSpPr txBox="1"/>
          <p:nvPr/>
        </p:nvSpPr>
        <p:spPr>
          <a:xfrm>
            <a:off x="7660981" y="1908670"/>
            <a:ext cx="937452" cy="646331"/>
          </a:xfrm>
          <a:prstGeom prst="rect">
            <a:avLst/>
          </a:prstGeom>
          <a:noFill/>
          <a:ln>
            <a:solidFill>
              <a:schemeClr val="tx1"/>
            </a:solidFill>
          </a:ln>
        </p:spPr>
        <p:txBody>
          <a:bodyPr wrap="square" rtlCol="0">
            <a:spAutoFit/>
          </a:bodyPr>
          <a:lstStyle/>
          <a:p>
            <a:r>
              <a:rPr lang="en-AU" sz="3600" dirty="0"/>
              <a:t>56</a:t>
            </a:r>
          </a:p>
        </p:txBody>
      </p:sp>
      <p:sp>
        <p:nvSpPr>
          <p:cNvPr id="12" name="TextBox 11">
            <a:extLst>
              <a:ext uri="{FF2B5EF4-FFF2-40B4-BE49-F238E27FC236}">
                <a16:creationId xmlns:a16="http://schemas.microsoft.com/office/drawing/2014/main" id="{B26CD8F3-2BB6-4396-A76D-403268E5976B}"/>
              </a:ext>
            </a:extLst>
          </p:cNvPr>
          <p:cNvSpPr txBox="1"/>
          <p:nvPr/>
        </p:nvSpPr>
        <p:spPr>
          <a:xfrm>
            <a:off x="5188365" y="1108239"/>
            <a:ext cx="1008808" cy="400110"/>
          </a:xfrm>
          <a:prstGeom prst="rect">
            <a:avLst/>
          </a:prstGeom>
          <a:noFill/>
        </p:spPr>
        <p:txBody>
          <a:bodyPr wrap="square" rtlCol="0">
            <a:spAutoFit/>
          </a:bodyPr>
          <a:lstStyle/>
          <a:p>
            <a:r>
              <a:rPr lang="en-AU" sz="2000" dirty="0">
                <a:solidFill>
                  <a:srgbClr val="FF0000"/>
                </a:solidFill>
              </a:rPr>
              <a:t>Easy</a:t>
            </a:r>
          </a:p>
        </p:txBody>
      </p:sp>
      <p:sp>
        <p:nvSpPr>
          <p:cNvPr id="13" name="Rectangle 12">
            <a:extLst>
              <a:ext uri="{FF2B5EF4-FFF2-40B4-BE49-F238E27FC236}">
                <a16:creationId xmlns:a16="http://schemas.microsoft.com/office/drawing/2014/main" id="{66E85415-B1F0-4B6A-B538-7CCA764AF615}"/>
              </a:ext>
            </a:extLst>
          </p:cNvPr>
          <p:cNvSpPr/>
          <p:nvPr/>
        </p:nvSpPr>
        <p:spPr>
          <a:xfrm>
            <a:off x="7660981" y="510278"/>
            <a:ext cx="1306115" cy="523220"/>
          </a:xfrm>
          <a:prstGeom prst="rect">
            <a:avLst/>
          </a:prstGeom>
        </p:spPr>
        <p:txBody>
          <a:bodyPr wrap="square">
            <a:spAutoFit/>
          </a:bodyPr>
          <a:lstStyle/>
          <a:p>
            <a:r>
              <a:rPr lang="en-AU" dirty="0">
                <a:solidFill>
                  <a:srgbClr val="FF0000"/>
                </a:solidFill>
              </a:rPr>
              <a:t>Slightly Harder</a:t>
            </a:r>
          </a:p>
        </p:txBody>
      </p:sp>
    </p:spTree>
    <p:extLst>
      <p:ext uri="{BB962C8B-B14F-4D97-AF65-F5344CB8AC3E}">
        <p14:creationId xmlns:p14="http://schemas.microsoft.com/office/powerpoint/2010/main" val="177223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A20-CD52-4830-98E3-BB4A6FD71EDB}"/>
              </a:ext>
            </a:extLst>
          </p:cNvPr>
          <p:cNvSpPr/>
          <p:nvPr/>
        </p:nvSpPr>
        <p:spPr>
          <a:xfrm>
            <a:off x="1741506" y="48613"/>
            <a:ext cx="41088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Your Turn  B</a:t>
            </a:r>
          </a:p>
        </p:txBody>
      </p:sp>
      <p:sp>
        <p:nvSpPr>
          <p:cNvPr id="8" name="TextBox 7">
            <a:extLst>
              <a:ext uri="{FF2B5EF4-FFF2-40B4-BE49-F238E27FC236}">
                <a16:creationId xmlns:a16="http://schemas.microsoft.com/office/drawing/2014/main" id="{915E16A9-469D-41DA-8220-F2528C5E35DF}"/>
              </a:ext>
            </a:extLst>
          </p:cNvPr>
          <p:cNvSpPr txBox="1"/>
          <p:nvPr/>
        </p:nvSpPr>
        <p:spPr>
          <a:xfrm>
            <a:off x="517605" y="971943"/>
            <a:ext cx="937452" cy="646331"/>
          </a:xfrm>
          <a:prstGeom prst="rect">
            <a:avLst/>
          </a:prstGeom>
          <a:noFill/>
          <a:ln>
            <a:solidFill>
              <a:schemeClr val="tx1"/>
            </a:solidFill>
          </a:ln>
        </p:spPr>
        <p:txBody>
          <a:bodyPr wrap="square" rtlCol="0">
            <a:spAutoFit/>
          </a:bodyPr>
          <a:lstStyle/>
          <a:p>
            <a:r>
              <a:rPr lang="en-AU" sz="3600" dirty="0"/>
              <a:t>45</a:t>
            </a:r>
          </a:p>
        </p:txBody>
      </p:sp>
      <p:cxnSp>
        <p:nvCxnSpPr>
          <p:cNvPr id="15" name="Straight Connector 14">
            <a:extLst>
              <a:ext uri="{FF2B5EF4-FFF2-40B4-BE49-F238E27FC236}">
                <a16:creationId xmlns:a16="http://schemas.microsoft.com/office/drawing/2014/main" id="{62F6FF56-1A5D-4C67-91AC-DAFE8C123E08}"/>
              </a:ext>
            </a:extLst>
          </p:cNvPr>
          <p:cNvCxnSpPr>
            <a:cxnSpLocks/>
          </p:cNvCxnSpPr>
          <p:nvPr/>
        </p:nvCxnSpPr>
        <p:spPr>
          <a:xfrm flipH="1">
            <a:off x="6377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DBFB17-5E42-488A-84D1-BF2C070EEDC7}"/>
              </a:ext>
            </a:extLst>
          </p:cNvPr>
          <p:cNvCxnSpPr>
            <a:cxnSpLocks/>
          </p:cNvCxnSpPr>
          <p:nvPr/>
        </p:nvCxnSpPr>
        <p:spPr>
          <a:xfrm>
            <a:off x="11756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27546A0-3518-40D9-A927-0AA14CC43A6F}"/>
              </a:ext>
            </a:extLst>
          </p:cNvPr>
          <p:cNvSpPr txBox="1"/>
          <p:nvPr/>
        </p:nvSpPr>
        <p:spPr>
          <a:xfrm>
            <a:off x="3918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2" name="TextBox 21">
            <a:extLst>
              <a:ext uri="{FF2B5EF4-FFF2-40B4-BE49-F238E27FC236}">
                <a16:creationId xmlns:a16="http://schemas.microsoft.com/office/drawing/2014/main" id="{46EE53F1-DA98-493C-86D7-B5A2A31FAC93}"/>
              </a:ext>
            </a:extLst>
          </p:cNvPr>
          <p:cNvSpPr txBox="1"/>
          <p:nvPr/>
        </p:nvSpPr>
        <p:spPr>
          <a:xfrm>
            <a:off x="3293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3" name="TextBox 22">
            <a:extLst>
              <a:ext uri="{FF2B5EF4-FFF2-40B4-BE49-F238E27FC236}">
                <a16:creationId xmlns:a16="http://schemas.microsoft.com/office/drawing/2014/main" id="{B7498176-A21E-4606-AD54-33CA0BC45B5B}"/>
              </a:ext>
            </a:extLst>
          </p:cNvPr>
          <p:cNvSpPr txBox="1"/>
          <p:nvPr/>
        </p:nvSpPr>
        <p:spPr>
          <a:xfrm>
            <a:off x="3310113" y="972296"/>
            <a:ext cx="937452" cy="646331"/>
          </a:xfrm>
          <a:prstGeom prst="rect">
            <a:avLst/>
          </a:prstGeom>
          <a:noFill/>
          <a:ln>
            <a:solidFill>
              <a:schemeClr val="tx1"/>
            </a:solidFill>
          </a:ln>
        </p:spPr>
        <p:txBody>
          <a:bodyPr wrap="square" rtlCol="0">
            <a:spAutoFit/>
          </a:bodyPr>
          <a:lstStyle/>
          <a:p>
            <a:r>
              <a:rPr lang="en-AU" sz="3600" dirty="0"/>
              <a:t>24</a:t>
            </a:r>
          </a:p>
        </p:txBody>
      </p:sp>
      <p:cxnSp>
        <p:nvCxnSpPr>
          <p:cNvPr id="24" name="Straight Connector 23">
            <a:extLst>
              <a:ext uri="{FF2B5EF4-FFF2-40B4-BE49-F238E27FC236}">
                <a16:creationId xmlns:a16="http://schemas.microsoft.com/office/drawing/2014/main" id="{2BA9FA66-3928-4415-951C-1D83B749935A}"/>
              </a:ext>
            </a:extLst>
          </p:cNvPr>
          <p:cNvCxnSpPr>
            <a:cxnSpLocks/>
          </p:cNvCxnSpPr>
          <p:nvPr/>
        </p:nvCxnSpPr>
        <p:spPr>
          <a:xfrm flipH="1">
            <a:off x="3430283" y="1730691"/>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283041-7FAD-432A-B0C7-F044C03C6517}"/>
              </a:ext>
            </a:extLst>
          </p:cNvPr>
          <p:cNvCxnSpPr>
            <a:cxnSpLocks/>
          </p:cNvCxnSpPr>
          <p:nvPr/>
        </p:nvCxnSpPr>
        <p:spPr>
          <a:xfrm>
            <a:off x="3968166" y="1730691"/>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F0450DE-C022-415C-805B-62DB489E3C24}"/>
              </a:ext>
            </a:extLst>
          </p:cNvPr>
          <p:cNvSpPr txBox="1"/>
          <p:nvPr/>
        </p:nvSpPr>
        <p:spPr>
          <a:xfrm>
            <a:off x="3184394" y="3319856"/>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7" name="TextBox 26">
            <a:extLst>
              <a:ext uri="{FF2B5EF4-FFF2-40B4-BE49-F238E27FC236}">
                <a16:creationId xmlns:a16="http://schemas.microsoft.com/office/drawing/2014/main" id="{D507DD8C-FD36-493D-A6B0-BF4DFF71E3FC}"/>
              </a:ext>
            </a:extLst>
          </p:cNvPr>
          <p:cNvSpPr txBox="1"/>
          <p:nvPr/>
        </p:nvSpPr>
        <p:spPr>
          <a:xfrm>
            <a:off x="3121854" y="3826090"/>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8" name="TextBox 27">
            <a:extLst>
              <a:ext uri="{FF2B5EF4-FFF2-40B4-BE49-F238E27FC236}">
                <a16:creationId xmlns:a16="http://schemas.microsoft.com/office/drawing/2014/main" id="{1856A63F-0AA8-4F90-9543-765D02A47322}"/>
              </a:ext>
            </a:extLst>
          </p:cNvPr>
          <p:cNvSpPr txBox="1"/>
          <p:nvPr/>
        </p:nvSpPr>
        <p:spPr>
          <a:xfrm>
            <a:off x="5859505" y="971943"/>
            <a:ext cx="937452" cy="646331"/>
          </a:xfrm>
          <a:prstGeom prst="rect">
            <a:avLst/>
          </a:prstGeom>
          <a:noFill/>
          <a:ln>
            <a:solidFill>
              <a:schemeClr val="tx1"/>
            </a:solidFill>
          </a:ln>
        </p:spPr>
        <p:txBody>
          <a:bodyPr wrap="square" rtlCol="0">
            <a:spAutoFit/>
          </a:bodyPr>
          <a:lstStyle/>
          <a:p>
            <a:r>
              <a:rPr lang="en-AU" sz="3600" dirty="0"/>
              <a:t>84</a:t>
            </a:r>
          </a:p>
        </p:txBody>
      </p:sp>
      <p:cxnSp>
        <p:nvCxnSpPr>
          <p:cNvPr id="29" name="Straight Connector 28">
            <a:extLst>
              <a:ext uri="{FF2B5EF4-FFF2-40B4-BE49-F238E27FC236}">
                <a16:creationId xmlns:a16="http://schemas.microsoft.com/office/drawing/2014/main" id="{00BA4902-0A6D-4CB4-A41C-0C35A6C9A3BD}"/>
              </a:ext>
            </a:extLst>
          </p:cNvPr>
          <p:cNvCxnSpPr>
            <a:cxnSpLocks/>
          </p:cNvCxnSpPr>
          <p:nvPr/>
        </p:nvCxnSpPr>
        <p:spPr>
          <a:xfrm flipH="1">
            <a:off x="59796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42FDC58-0766-4D36-BADB-06A8EFFBA841}"/>
              </a:ext>
            </a:extLst>
          </p:cNvPr>
          <p:cNvCxnSpPr>
            <a:cxnSpLocks/>
          </p:cNvCxnSpPr>
          <p:nvPr/>
        </p:nvCxnSpPr>
        <p:spPr>
          <a:xfrm>
            <a:off x="65175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1F4308E-5DB0-4F20-8A19-47A7C57D4181}"/>
              </a:ext>
            </a:extLst>
          </p:cNvPr>
          <p:cNvSpPr txBox="1"/>
          <p:nvPr/>
        </p:nvSpPr>
        <p:spPr>
          <a:xfrm>
            <a:off x="57337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32" name="TextBox 31">
            <a:extLst>
              <a:ext uri="{FF2B5EF4-FFF2-40B4-BE49-F238E27FC236}">
                <a16:creationId xmlns:a16="http://schemas.microsoft.com/office/drawing/2014/main" id="{B042B3A6-8AA3-4502-AAC3-6FFD95C58222}"/>
              </a:ext>
            </a:extLst>
          </p:cNvPr>
          <p:cNvSpPr txBox="1"/>
          <p:nvPr/>
        </p:nvSpPr>
        <p:spPr>
          <a:xfrm>
            <a:off x="56712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33" name="TextBox 32">
            <a:extLst>
              <a:ext uri="{FF2B5EF4-FFF2-40B4-BE49-F238E27FC236}">
                <a16:creationId xmlns:a16="http://schemas.microsoft.com/office/drawing/2014/main" id="{7F4D0AC4-3943-4E5C-ACE0-33B8C325E032}"/>
              </a:ext>
            </a:extLst>
          </p:cNvPr>
          <p:cNvSpPr txBox="1"/>
          <p:nvPr/>
        </p:nvSpPr>
        <p:spPr>
          <a:xfrm>
            <a:off x="8083603" y="994597"/>
            <a:ext cx="1011518" cy="646331"/>
          </a:xfrm>
          <a:prstGeom prst="rect">
            <a:avLst/>
          </a:prstGeom>
          <a:noFill/>
          <a:ln>
            <a:solidFill>
              <a:schemeClr val="tx1"/>
            </a:solidFill>
          </a:ln>
        </p:spPr>
        <p:txBody>
          <a:bodyPr wrap="square" rtlCol="0">
            <a:spAutoFit/>
          </a:bodyPr>
          <a:lstStyle/>
          <a:p>
            <a:r>
              <a:rPr lang="en-AU" sz="3600" dirty="0"/>
              <a:t>120</a:t>
            </a:r>
          </a:p>
        </p:txBody>
      </p:sp>
    </p:spTree>
    <p:extLst>
      <p:ext uri="{BB962C8B-B14F-4D97-AF65-F5344CB8AC3E}">
        <p14:creationId xmlns:p14="http://schemas.microsoft.com/office/powerpoint/2010/main" val="114869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A20-CD52-4830-98E3-BB4A6FD71EDB}"/>
              </a:ext>
            </a:extLst>
          </p:cNvPr>
          <p:cNvSpPr/>
          <p:nvPr/>
        </p:nvSpPr>
        <p:spPr>
          <a:xfrm>
            <a:off x="1741506" y="48613"/>
            <a:ext cx="41088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Your Turn  C</a:t>
            </a:r>
          </a:p>
        </p:txBody>
      </p:sp>
      <p:sp>
        <p:nvSpPr>
          <p:cNvPr id="8" name="TextBox 7">
            <a:extLst>
              <a:ext uri="{FF2B5EF4-FFF2-40B4-BE49-F238E27FC236}">
                <a16:creationId xmlns:a16="http://schemas.microsoft.com/office/drawing/2014/main" id="{915E16A9-469D-41DA-8220-F2528C5E35DF}"/>
              </a:ext>
            </a:extLst>
          </p:cNvPr>
          <p:cNvSpPr txBox="1"/>
          <p:nvPr/>
        </p:nvSpPr>
        <p:spPr>
          <a:xfrm>
            <a:off x="517605" y="971943"/>
            <a:ext cx="937452" cy="646331"/>
          </a:xfrm>
          <a:prstGeom prst="rect">
            <a:avLst/>
          </a:prstGeom>
          <a:noFill/>
          <a:ln>
            <a:solidFill>
              <a:schemeClr val="tx1"/>
            </a:solidFill>
          </a:ln>
        </p:spPr>
        <p:txBody>
          <a:bodyPr wrap="square" rtlCol="0">
            <a:spAutoFit/>
          </a:bodyPr>
          <a:lstStyle/>
          <a:p>
            <a:r>
              <a:rPr lang="en-AU" sz="3600" dirty="0"/>
              <a:t>28</a:t>
            </a:r>
          </a:p>
        </p:txBody>
      </p:sp>
      <p:cxnSp>
        <p:nvCxnSpPr>
          <p:cNvPr id="15" name="Straight Connector 14">
            <a:extLst>
              <a:ext uri="{FF2B5EF4-FFF2-40B4-BE49-F238E27FC236}">
                <a16:creationId xmlns:a16="http://schemas.microsoft.com/office/drawing/2014/main" id="{62F6FF56-1A5D-4C67-91AC-DAFE8C123E08}"/>
              </a:ext>
            </a:extLst>
          </p:cNvPr>
          <p:cNvCxnSpPr>
            <a:cxnSpLocks/>
          </p:cNvCxnSpPr>
          <p:nvPr/>
        </p:nvCxnSpPr>
        <p:spPr>
          <a:xfrm flipH="1">
            <a:off x="6377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DBFB17-5E42-488A-84D1-BF2C070EEDC7}"/>
              </a:ext>
            </a:extLst>
          </p:cNvPr>
          <p:cNvCxnSpPr>
            <a:cxnSpLocks/>
          </p:cNvCxnSpPr>
          <p:nvPr/>
        </p:nvCxnSpPr>
        <p:spPr>
          <a:xfrm>
            <a:off x="11756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27546A0-3518-40D9-A927-0AA14CC43A6F}"/>
              </a:ext>
            </a:extLst>
          </p:cNvPr>
          <p:cNvSpPr txBox="1"/>
          <p:nvPr/>
        </p:nvSpPr>
        <p:spPr>
          <a:xfrm>
            <a:off x="3918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2" name="TextBox 21">
            <a:extLst>
              <a:ext uri="{FF2B5EF4-FFF2-40B4-BE49-F238E27FC236}">
                <a16:creationId xmlns:a16="http://schemas.microsoft.com/office/drawing/2014/main" id="{46EE53F1-DA98-493C-86D7-B5A2A31FAC93}"/>
              </a:ext>
            </a:extLst>
          </p:cNvPr>
          <p:cNvSpPr txBox="1"/>
          <p:nvPr/>
        </p:nvSpPr>
        <p:spPr>
          <a:xfrm>
            <a:off x="3293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3" name="TextBox 22">
            <a:extLst>
              <a:ext uri="{FF2B5EF4-FFF2-40B4-BE49-F238E27FC236}">
                <a16:creationId xmlns:a16="http://schemas.microsoft.com/office/drawing/2014/main" id="{B7498176-A21E-4606-AD54-33CA0BC45B5B}"/>
              </a:ext>
            </a:extLst>
          </p:cNvPr>
          <p:cNvSpPr txBox="1"/>
          <p:nvPr/>
        </p:nvSpPr>
        <p:spPr>
          <a:xfrm>
            <a:off x="3310113" y="972296"/>
            <a:ext cx="937452" cy="646331"/>
          </a:xfrm>
          <a:prstGeom prst="rect">
            <a:avLst/>
          </a:prstGeom>
          <a:noFill/>
          <a:ln>
            <a:solidFill>
              <a:schemeClr val="tx1"/>
            </a:solidFill>
          </a:ln>
        </p:spPr>
        <p:txBody>
          <a:bodyPr wrap="square" rtlCol="0">
            <a:spAutoFit/>
          </a:bodyPr>
          <a:lstStyle/>
          <a:p>
            <a:r>
              <a:rPr lang="en-AU" sz="3600" dirty="0"/>
              <a:t>54</a:t>
            </a:r>
          </a:p>
        </p:txBody>
      </p:sp>
      <p:cxnSp>
        <p:nvCxnSpPr>
          <p:cNvPr id="24" name="Straight Connector 23">
            <a:extLst>
              <a:ext uri="{FF2B5EF4-FFF2-40B4-BE49-F238E27FC236}">
                <a16:creationId xmlns:a16="http://schemas.microsoft.com/office/drawing/2014/main" id="{2BA9FA66-3928-4415-951C-1D83B749935A}"/>
              </a:ext>
            </a:extLst>
          </p:cNvPr>
          <p:cNvCxnSpPr>
            <a:cxnSpLocks/>
          </p:cNvCxnSpPr>
          <p:nvPr/>
        </p:nvCxnSpPr>
        <p:spPr>
          <a:xfrm flipH="1">
            <a:off x="3430283" y="1730691"/>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283041-7FAD-432A-B0C7-F044C03C6517}"/>
              </a:ext>
            </a:extLst>
          </p:cNvPr>
          <p:cNvCxnSpPr>
            <a:cxnSpLocks/>
          </p:cNvCxnSpPr>
          <p:nvPr/>
        </p:nvCxnSpPr>
        <p:spPr>
          <a:xfrm>
            <a:off x="3968166" y="1730691"/>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F0450DE-C022-415C-805B-62DB489E3C24}"/>
              </a:ext>
            </a:extLst>
          </p:cNvPr>
          <p:cNvSpPr txBox="1"/>
          <p:nvPr/>
        </p:nvSpPr>
        <p:spPr>
          <a:xfrm>
            <a:off x="3184394" y="3319856"/>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7" name="TextBox 26">
            <a:extLst>
              <a:ext uri="{FF2B5EF4-FFF2-40B4-BE49-F238E27FC236}">
                <a16:creationId xmlns:a16="http://schemas.microsoft.com/office/drawing/2014/main" id="{D507DD8C-FD36-493D-A6B0-BF4DFF71E3FC}"/>
              </a:ext>
            </a:extLst>
          </p:cNvPr>
          <p:cNvSpPr txBox="1"/>
          <p:nvPr/>
        </p:nvSpPr>
        <p:spPr>
          <a:xfrm>
            <a:off x="3121854" y="3826090"/>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8" name="TextBox 27">
            <a:extLst>
              <a:ext uri="{FF2B5EF4-FFF2-40B4-BE49-F238E27FC236}">
                <a16:creationId xmlns:a16="http://schemas.microsoft.com/office/drawing/2014/main" id="{1856A63F-0AA8-4F90-9543-765D02A47322}"/>
              </a:ext>
            </a:extLst>
          </p:cNvPr>
          <p:cNvSpPr txBox="1"/>
          <p:nvPr/>
        </p:nvSpPr>
        <p:spPr>
          <a:xfrm>
            <a:off x="5859505" y="971943"/>
            <a:ext cx="1011518" cy="646331"/>
          </a:xfrm>
          <a:prstGeom prst="rect">
            <a:avLst/>
          </a:prstGeom>
          <a:noFill/>
          <a:ln>
            <a:solidFill>
              <a:schemeClr val="tx1"/>
            </a:solidFill>
          </a:ln>
        </p:spPr>
        <p:txBody>
          <a:bodyPr wrap="square" rtlCol="0">
            <a:spAutoFit/>
          </a:bodyPr>
          <a:lstStyle/>
          <a:p>
            <a:r>
              <a:rPr lang="en-AU" sz="3600" dirty="0"/>
              <a:t>108</a:t>
            </a:r>
          </a:p>
        </p:txBody>
      </p:sp>
      <p:cxnSp>
        <p:nvCxnSpPr>
          <p:cNvPr id="29" name="Straight Connector 28">
            <a:extLst>
              <a:ext uri="{FF2B5EF4-FFF2-40B4-BE49-F238E27FC236}">
                <a16:creationId xmlns:a16="http://schemas.microsoft.com/office/drawing/2014/main" id="{00BA4902-0A6D-4CB4-A41C-0C35A6C9A3BD}"/>
              </a:ext>
            </a:extLst>
          </p:cNvPr>
          <p:cNvCxnSpPr>
            <a:cxnSpLocks/>
          </p:cNvCxnSpPr>
          <p:nvPr/>
        </p:nvCxnSpPr>
        <p:spPr>
          <a:xfrm flipH="1">
            <a:off x="59796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42FDC58-0766-4D36-BADB-06A8EFFBA841}"/>
              </a:ext>
            </a:extLst>
          </p:cNvPr>
          <p:cNvCxnSpPr>
            <a:cxnSpLocks/>
          </p:cNvCxnSpPr>
          <p:nvPr/>
        </p:nvCxnSpPr>
        <p:spPr>
          <a:xfrm>
            <a:off x="65175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1F4308E-5DB0-4F20-8A19-47A7C57D4181}"/>
              </a:ext>
            </a:extLst>
          </p:cNvPr>
          <p:cNvSpPr txBox="1"/>
          <p:nvPr/>
        </p:nvSpPr>
        <p:spPr>
          <a:xfrm>
            <a:off x="57337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32" name="TextBox 31">
            <a:extLst>
              <a:ext uri="{FF2B5EF4-FFF2-40B4-BE49-F238E27FC236}">
                <a16:creationId xmlns:a16="http://schemas.microsoft.com/office/drawing/2014/main" id="{B042B3A6-8AA3-4502-AAC3-6FFD95C58222}"/>
              </a:ext>
            </a:extLst>
          </p:cNvPr>
          <p:cNvSpPr txBox="1"/>
          <p:nvPr/>
        </p:nvSpPr>
        <p:spPr>
          <a:xfrm>
            <a:off x="56712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33" name="TextBox 32">
            <a:extLst>
              <a:ext uri="{FF2B5EF4-FFF2-40B4-BE49-F238E27FC236}">
                <a16:creationId xmlns:a16="http://schemas.microsoft.com/office/drawing/2014/main" id="{7F4D0AC4-3943-4E5C-ACE0-33B8C325E032}"/>
              </a:ext>
            </a:extLst>
          </p:cNvPr>
          <p:cNvSpPr txBox="1"/>
          <p:nvPr/>
        </p:nvSpPr>
        <p:spPr>
          <a:xfrm>
            <a:off x="8083603" y="994597"/>
            <a:ext cx="1011518" cy="646331"/>
          </a:xfrm>
          <a:prstGeom prst="rect">
            <a:avLst/>
          </a:prstGeom>
          <a:noFill/>
          <a:ln>
            <a:solidFill>
              <a:schemeClr val="tx1"/>
            </a:solidFill>
          </a:ln>
        </p:spPr>
        <p:txBody>
          <a:bodyPr wrap="square" rtlCol="0">
            <a:spAutoFit/>
          </a:bodyPr>
          <a:lstStyle/>
          <a:p>
            <a:r>
              <a:rPr lang="en-AU" sz="3600" dirty="0"/>
              <a:t>140</a:t>
            </a:r>
          </a:p>
        </p:txBody>
      </p:sp>
    </p:spTree>
    <p:extLst>
      <p:ext uri="{BB962C8B-B14F-4D97-AF65-F5344CB8AC3E}">
        <p14:creationId xmlns:p14="http://schemas.microsoft.com/office/powerpoint/2010/main" val="1122341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742C6F-209D-47C2-8A6E-220B735EBF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
        <p:nvSpPr>
          <p:cNvPr id="3" name="Rectangle 2">
            <a:extLst>
              <a:ext uri="{FF2B5EF4-FFF2-40B4-BE49-F238E27FC236}">
                <a16:creationId xmlns:a16="http://schemas.microsoft.com/office/drawing/2014/main" id="{DC89B49D-D1DA-4C47-9FF7-19CA74002E21}"/>
              </a:ext>
            </a:extLst>
          </p:cNvPr>
          <p:cNvSpPr/>
          <p:nvPr/>
        </p:nvSpPr>
        <p:spPr>
          <a:xfrm>
            <a:off x="360317" y="307410"/>
            <a:ext cx="660950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Learning Intentions</a:t>
            </a:r>
          </a:p>
        </p:txBody>
      </p:sp>
      <p:sp>
        <p:nvSpPr>
          <p:cNvPr id="5" name="TextBox 4">
            <a:extLst>
              <a:ext uri="{FF2B5EF4-FFF2-40B4-BE49-F238E27FC236}">
                <a16:creationId xmlns:a16="http://schemas.microsoft.com/office/drawing/2014/main" id="{D40E1687-E4F0-4000-9B53-E005D8462C3C}"/>
              </a:ext>
            </a:extLst>
          </p:cNvPr>
          <p:cNvSpPr txBox="1"/>
          <p:nvPr/>
        </p:nvSpPr>
        <p:spPr>
          <a:xfrm>
            <a:off x="557970" y="1199237"/>
            <a:ext cx="8526314" cy="1703030"/>
          </a:xfrm>
          <a:prstGeom prst="rect">
            <a:avLst/>
          </a:prstGeom>
          <a:noFill/>
        </p:spPr>
        <p:txBody>
          <a:bodyPr wrap="square">
            <a:spAutoFit/>
          </a:bodyPr>
          <a:lstStyle/>
          <a:p>
            <a:pPr>
              <a:lnSpc>
                <a:spcPct val="150000"/>
              </a:lnSpc>
            </a:pPr>
            <a:r>
              <a:rPr lang="en-GB" sz="1800" dirty="0"/>
              <a:t>Students will decompose numbers into prime factors. </a:t>
            </a:r>
          </a:p>
          <a:p>
            <a:pPr>
              <a:lnSpc>
                <a:spcPct val="150000"/>
              </a:lnSpc>
            </a:pPr>
            <a:r>
              <a:rPr lang="en-GB" sz="1800" dirty="0"/>
              <a:t>They will understand that composite numbers are built up from prime factors. </a:t>
            </a:r>
          </a:p>
          <a:p>
            <a:pPr>
              <a:lnSpc>
                <a:spcPct val="150000"/>
              </a:lnSpc>
            </a:pPr>
            <a:r>
              <a:rPr lang="en-GB" sz="1800" dirty="0"/>
              <a:t>They will model how to record index notation. </a:t>
            </a:r>
          </a:p>
          <a:p>
            <a:pPr>
              <a:lnSpc>
                <a:spcPct val="150000"/>
              </a:lnSpc>
            </a:pPr>
            <a:r>
              <a:rPr lang="en-GB" sz="1800" dirty="0"/>
              <a:t>They will use critical and creative thinking to communicate solutions effectively</a:t>
            </a:r>
            <a:endParaRPr lang="en-AU" sz="1050" dirty="0"/>
          </a:p>
        </p:txBody>
      </p:sp>
      <p:sp>
        <p:nvSpPr>
          <p:cNvPr id="7" name="TextBox 6">
            <a:extLst>
              <a:ext uri="{FF2B5EF4-FFF2-40B4-BE49-F238E27FC236}">
                <a16:creationId xmlns:a16="http://schemas.microsoft.com/office/drawing/2014/main" id="{8FCC62E5-E52C-4B01-ADFF-FB70F1342F09}"/>
              </a:ext>
            </a:extLst>
          </p:cNvPr>
          <p:cNvSpPr txBox="1"/>
          <p:nvPr/>
        </p:nvSpPr>
        <p:spPr>
          <a:xfrm>
            <a:off x="292980" y="2989431"/>
            <a:ext cx="7895564" cy="1846659"/>
          </a:xfrm>
          <a:prstGeom prst="rect">
            <a:avLst/>
          </a:prstGeom>
          <a:noFill/>
        </p:spPr>
        <p:txBody>
          <a:bodyPr wrap="square">
            <a:spAutoFit/>
          </a:bodyPr>
          <a:lstStyle/>
          <a:p>
            <a:r>
              <a:rPr lang="en-GB" sz="1600" b="1" u="sng" dirty="0"/>
              <a:t>Proficiency strands </a:t>
            </a:r>
          </a:p>
          <a:p>
            <a:r>
              <a:rPr lang="en-GB" b="1" dirty="0"/>
              <a:t>Understanding</a:t>
            </a:r>
            <a:r>
              <a:rPr lang="en-GB" dirty="0"/>
              <a:t>: Students represent composite numbers as a product of their prime factors.</a:t>
            </a:r>
          </a:p>
          <a:p>
            <a:endParaRPr lang="en-GB" dirty="0"/>
          </a:p>
          <a:p>
            <a:r>
              <a:rPr lang="en-GB" dirty="0"/>
              <a:t> </a:t>
            </a:r>
            <a:r>
              <a:rPr lang="en-GB" b="1" dirty="0"/>
              <a:t>Reasoning</a:t>
            </a:r>
            <a:r>
              <a:rPr lang="en-GB" dirty="0"/>
              <a:t>: Students classify factors as prime or composite, consider alternative factor trees for the same composite number. </a:t>
            </a:r>
          </a:p>
          <a:p>
            <a:endParaRPr lang="en-GB" dirty="0"/>
          </a:p>
          <a:p>
            <a:r>
              <a:rPr lang="en-GB" b="1" dirty="0"/>
              <a:t>Problem solving</a:t>
            </a:r>
            <a:r>
              <a:rPr lang="en-GB" dirty="0"/>
              <a:t>: Students explore how to efficiently record expressions with multiplication. Fluency: Students identify a factor as prime or composite</a:t>
            </a:r>
            <a:endParaRPr lang="en-GB" b="1" dirty="0"/>
          </a:p>
        </p:txBody>
      </p:sp>
    </p:spTree>
    <p:extLst>
      <p:ext uri="{BB962C8B-B14F-4D97-AF65-F5344CB8AC3E}">
        <p14:creationId xmlns:p14="http://schemas.microsoft.com/office/powerpoint/2010/main" val="274432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A20-CD52-4830-98E3-BB4A6FD71EDB}"/>
              </a:ext>
            </a:extLst>
          </p:cNvPr>
          <p:cNvSpPr/>
          <p:nvPr/>
        </p:nvSpPr>
        <p:spPr>
          <a:xfrm>
            <a:off x="1741506" y="48613"/>
            <a:ext cx="410881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Your Turn  D</a:t>
            </a:r>
          </a:p>
        </p:txBody>
      </p:sp>
      <p:sp>
        <p:nvSpPr>
          <p:cNvPr id="8" name="TextBox 7">
            <a:extLst>
              <a:ext uri="{FF2B5EF4-FFF2-40B4-BE49-F238E27FC236}">
                <a16:creationId xmlns:a16="http://schemas.microsoft.com/office/drawing/2014/main" id="{915E16A9-469D-41DA-8220-F2528C5E35DF}"/>
              </a:ext>
            </a:extLst>
          </p:cNvPr>
          <p:cNvSpPr txBox="1"/>
          <p:nvPr/>
        </p:nvSpPr>
        <p:spPr>
          <a:xfrm>
            <a:off x="517605" y="971943"/>
            <a:ext cx="937452" cy="646331"/>
          </a:xfrm>
          <a:prstGeom prst="rect">
            <a:avLst/>
          </a:prstGeom>
          <a:noFill/>
          <a:ln>
            <a:solidFill>
              <a:schemeClr val="tx1"/>
            </a:solidFill>
          </a:ln>
        </p:spPr>
        <p:txBody>
          <a:bodyPr wrap="square" rtlCol="0">
            <a:spAutoFit/>
          </a:bodyPr>
          <a:lstStyle/>
          <a:p>
            <a:r>
              <a:rPr lang="en-AU" sz="3600" dirty="0"/>
              <a:t>70</a:t>
            </a:r>
          </a:p>
        </p:txBody>
      </p:sp>
      <p:cxnSp>
        <p:nvCxnSpPr>
          <p:cNvPr id="15" name="Straight Connector 14">
            <a:extLst>
              <a:ext uri="{FF2B5EF4-FFF2-40B4-BE49-F238E27FC236}">
                <a16:creationId xmlns:a16="http://schemas.microsoft.com/office/drawing/2014/main" id="{62F6FF56-1A5D-4C67-91AC-DAFE8C123E08}"/>
              </a:ext>
            </a:extLst>
          </p:cNvPr>
          <p:cNvCxnSpPr>
            <a:cxnSpLocks/>
          </p:cNvCxnSpPr>
          <p:nvPr/>
        </p:nvCxnSpPr>
        <p:spPr>
          <a:xfrm flipH="1">
            <a:off x="6377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DBFB17-5E42-488A-84D1-BF2C070EEDC7}"/>
              </a:ext>
            </a:extLst>
          </p:cNvPr>
          <p:cNvCxnSpPr>
            <a:cxnSpLocks/>
          </p:cNvCxnSpPr>
          <p:nvPr/>
        </p:nvCxnSpPr>
        <p:spPr>
          <a:xfrm>
            <a:off x="11756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27546A0-3518-40D9-A927-0AA14CC43A6F}"/>
              </a:ext>
            </a:extLst>
          </p:cNvPr>
          <p:cNvSpPr txBox="1"/>
          <p:nvPr/>
        </p:nvSpPr>
        <p:spPr>
          <a:xfrm>
            <a:off x="3918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2" name="TextBox 21">
            <a:extLst>
              <a:ext uri="{FF2B5EF4-FFF2-40B4-BE49-F238E27FC236}">
                <a16:creationId xmlns:a16="http://schemas.microsoft.com/office/drawing/2014/main" id="{46EE53F1-DA98-493C-86D7-B5A2A31FAC93}"/>
              </a:ext>
            </a:extLst>
          </p:cNvPr>
          <p:cNvSpPr txBox="1"/>
          <p:nvPr/>
        </p:nvSpPr>
        <p:spPr>
          <a:xfrm>
            <a:off x="3293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3" name="TextBox 22">
            <a:extLst>
              <a:ext uri="{FF2B5EF4-FFF2-40B4-BE49-F238E27FC236}">
                <a16:creationId xmlns:a16="http://schemas.microsoft.com/office/drawing/2014/main" id="{B7498176-A21E-4606-AD54-33CA0BC45B5B}"/>
              </a:ext>
            </a:extLst>
          </p:cNvPr>
          <p:cNvSpPr txBox="1"/>
          <p:nvPr/>
        </p:nvSpPr>
        <p:spPr>
          <a:xfrm>
            <a:off x="3310112" y="972296"/>
            <a:ext cx="1154311" cy="646331"/>
          </a:xfrm>
          <a:prstGeom prst="rect">
            <a:avLst/>
          </a:prstGeom>
          <a:noFill/>
          <a:ln>
            <a:solidFill>
              <a:schemeClr val="tx1"/>
            </a:solidFill>
          </a:ln>
        </p:spPr>
        <p:txBody>
          <a:bodyPr wrap="square" rtlCol="0">
            <a:spAutoFit/>
          </a:bodyPr>
          <a:lstStyle/>
          <a:p>
            <a:r>
              <a:rPr lang="en-AU" sz="3600" dirty="0"/>
              <a:t>210</a:t>
            </a:r>
          </a:p>
        </p:txBody>
      </p:sp>
      <p:cxnSp>
        <p:nvCxnSpPr>
          <p:cNvPr id="24" name="Straight Connector 23">
            <a:extLst>
              <a:ext uri="{FF2B5EF4-FFF2-40B4-BE49-F238E27FC236}">
                <a16:creationId xmlns:a16="http://schemas.microsoft.com/office/drawing/2014/main" id="{2BA9FA66-3928-4415-951C-1D83B749935A}"/>
              </a:ext>
            </a:extLst>
          </p:cNvPr>
          <p:cNvCxnSpPr>
            <a:cxnSpLocks/>
          </p:cNvCxnSpPr>
          <p:nvPr/>
        </p:nvCxnSpPr>
        <p:spPr>
          <a:xfrm flipH="1">
            <a:off x="3430283" y="1730691"/>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283041-7FAD-432A-B0C7-F044C03C6517}"/>
              </a:ext>
            </a:extLst>
          </p:cNvPr>
          <p:cNvCxnSpPr>
            <a:cxnSpLocks/>
          </p:cNvCxnSpPr>
          <p:nvPr/>
        </p:nvCxnSpPr>
        <p:spPr>
          <a:xfrm>
            <a:off x="3968166" y="1730691"/>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F0450DE-C022-415C-805B-62DB489E3C24}"/>
              </a:ext>
            </a:extLst>
          </p:cNvPr>
          <p:cNvSpPr txBox="1"/>
          <p:nvPr/>
        </p:nvSpPr>
        <p:spPr>
          <a:xfrm>
            <a:off x="3184394" y="3319856"/>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7" name="TextBox 26">
            <a:extLst>
              <a:ext uri="{FF2B5EF4-FFF2-40B4-BE49-F238E27FC236}">
                <a16:creationId xmlns:a16="http://schemas.microsoft.com/office/drawing/2014/main" id="{D507DD8C-FD36-493D-A6B0-BF4DFF71E3FC}"/>
              </a:ext>
            </a:extLst>
          </p:cNvPr>
          <p:cNvSpPr txBox="1"/>
          <p:nvPr/>
        </p:nvSpPr>
        <p:spPr>
          <a:xfrm>
            <a:off x="3121854" y="3826090"/>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8" name="TextBox 27">
            <a:extLst>
              <a:ext uri="{FF2B5EF4-FFF2-40B4-BE49-F238E27FC236}">
                <a16:creationId xmlns:a16="http://schemas.microsoft.com/office/drawing/2014/main" id="{1856A63F-0AA8-4F90-9543-765D02A47322}"/>
              </a:ext>
            </a:extLst>
          </p:cNvPr>
          <p:cNvSpPr txBox="1"/>
          <p:nvPr/>
        </p:nvSpPr>
        <p:spPr>
          <a:xfrm>
            <a:off x="5859505" y="971943"/>
            <a:ext cx="1011518" cy="646331"/>
          </a:xfrm>
          <a:prstGeom prst="rect">
            <a:avLst/>
          </a:prstGeom>
          <a:noFill/>
          <a:ln>
            <a:solidFill>
              <a:schemeClr val="tx1"/>
            </a:solidFill>
          </a:ln>
        </p:spPr>
        <p:txBody>
          <a:bodyPr wrap="square" rtlCol="0">
            <a:spAutoFit/>
          </a:bodyPr>
          <a:lstStyle/>
          <a:p>
            <a:r>
              <a:rPr lang="en-AU" sz="3600" dirty="0"/>
              <a:t>132</a:t>
            </a:r>
          </a:p>
        </p:txBody>
      </p:sp>
      <p:cxnSp>
        <p:nvCxnSpPr>
          <p:cNvPr id="29" name="Straight Connector 28">
            <a:extLst>
              <a:ext uri="{FF2B5EF4-FFF2-40B4-BE49-F238E27FC236}">
                <a16:creationId xmlns:a16="http://schemas.microsoft.com/office/drawing/2014/main" id="{00BA4902-0A6D-4CB4-A41C-0C35A6C9A3BD}"/>
              </a:ext>
            </a:extLst>
          </p:cNvPr>
          <p:cNvCxnSpPr>
            <a:cxnSpLocks/>
          </p:cNvCxnSpPr>
          <p:nvPr/>
        </p:nvCxnSpPr>
        <p:spPr>
          <a:xfrm flipH="1">
            <a:off x="59796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42FDC58-0766-4D36-BADB-06A8EFFBA841}"/>
              </a:ext>
            </a:extLst>
          </p:cNvPr>
          <p:cNvCxnSpPr>
            <a:cxnSpLocks/>
          </p:cNvCxnSpPr>
          <p:nvPr/>
        </p:nvCxnSpPr>
        <p:spPr>
          <a:xfrm>
            <a:off x="65175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1F4308E-5DB0-4F20-8A19-47A7C57D4181}"/>
              </a:ext>
            </a:extLst>
          </p:cNvPr>
          <p:cNvSpPr txBox="1"/>
          <p:nvPr/>
        </p:nvSpPr>
        <p:spPr>
          <a:xfrm>
            <a:off x="5733786" y="3319503"/>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32" name="TextBox 31">
            <a:extLst>
              <a:ext uri="{FF2B5EF4-FFF2-40B4-BE49-F238E27FC236}">
                <a16:creationId xmlns:a16="http://schemas.microsoft.com/office/drawing/2014/main" id="{B042B3A6-8AA3-4502-AAC3-6FFD95C58222}"/>
              </a:ext>
            </a:extLst>
          </p:cNvPr>
          <p:cNvSpPr txBox="1"/>
          <p:nvPr/>
        </p:nvSpPr>
        <p:spPr>
          <a:xfrm>
            <a:off x="5671246" y="3825737"/>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33" name="TextBox 32">
            <a:extLst>
              <a:ext uri="{FF2B5EF4-FFF2-40B4-BE49-F238E27FC236}">
                <a16:creationId xmlns:a16="http://schemas.microsoft.com/office/drawing/2014/main" id="{7F4D0AC4-3943-4E5C-ACE0-33B8C325E032}"/>
              </a:ext>
            </a:extLst>
          </p:cNvPr>
          <p:cNvSpPr txBox="1"/>
          <p:nvPr/>
        </p:nvSpPr>
        <p:spPr>
          <a:xfrm>
            <a:off x="8083603" y="994597"/>
            <a:ext cx="1011518" cy="646331"/>
          </a:xfrm>
          <a:prstGeom prst="rect">
            <a:avLst/>
          </a:prstGeom>
          <a:noFill/>
          <a:ln>
            <a:solidFill>
              <a:schemeClr val="tx1"/>
            </a:solidFill>
          </a:ln>
        </p:spPr>
        <p:txBody>
          <a:bodyPr wrap="square" rtlCol="0">
            <a:spAutoFit/>
          </a:bodyPr>
          <a:lstStyle/>
          <a:p>
            <a:r>
              <a:rPr lang="en-AU" sz="3600" dirty="0"/>
              <a:t>300</a:t>
            </a:r>
          </a:p>
        </p:txBody>
      </p:sp>
    </p:spTree>
    <p:extLst>
      <p:ext uri="{BB962C8B-B14F-4D97-AF65-F5344CB8AC3E}">
        <p14:creationId xmlns:p14="http://schemas.microsoft.com/office/powerpoint/2010/main" val="159449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EAFA20-CD52-4830-98E3-BB4A6FD71EDB}"/>
              </a:ext>
            </a:extLst>
          </p:cNvPr>
          <p:cNvSpPr/>
          <p:nvPr/>
        </p:nvSpPr>
        <p:spPr>
          <a:xfrm>
            <a:off x="615794" y="48437"/>
            <a:ext cx="6704744"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Your Turn:  Sheet 1</a:t>
            </a:r>
          </a:p>
        </p:txBody>
      </p:sp>
      <p:sp>
        <p:nvSpPr>
          <p:cNvPr id="8" name="TextBox 7">
            <a:extLst>
              <a:ext uri="{FF2B5EF4-FFF2-40B4-BE49-F238E27FC236}">
                <a16:creationId xmlns:a16="http://schemas.microsoft.com/office/drawing/2014/main" id="{915E16A9-469D-41DA-8220-F2528C5E35DF}"/>
              </a:ext>
            </a:extLst>
          </p:cNvPr>
          <p:cNvSpPr txBox="1"/>
          <p:nvPr/>
        </p:nvSpPr>
        <p:spPr>
          <a:xfrm>
            <a:off x="517605" y="971943"/>
            <a:ext cx="937452" cy="646331"/>
          </a:xfrm>
          <a:prstGeom prst="rect">
            <a:avLst/>
          </a:prstGeom>
          <a:noFill/>
          <a:ln>
            <a:solidFill>
              <a:schemeClr val="tx1"/>
            </a:solidFill>
          </a:ln>
        </p:spPr>
        <p:txBody>
          <a:bodyPr wrap="square" rtlCol="0">
            <a:spAutoFit/>
          </a:bodyPr>
          <a:lstStyle/>
          <a:p>
            <a:r>
              <a:rPr lang="en-AU" sz="3600" dirty="0"/>
              <a:t>30</a:t>
            </a:r>
          </a:p>
        </p:txBody>
      </p:sp>
      <p:cxnSp>
        <p:nvCxnSpPr>
          <p:cNvPr id="15" name="Straight Connector 14">
            <a:extLst>
              <a:ext uri="{FF2B5EF4-FFF2-40B4-BE49-F238E27FC236}">
                <a16:creationId xmlns:a16="http://schemas.microsoft.com/office/drawing/2014/main" id="{62F6FF56-1A5D-4C67-91AC-DAFE8C123E08}"/>
              </a:ext>
            </a:extLst>
          </p:cNvPr>
          <p:cNvCxnSpPr>
            <a:cxnSpLocks/>
          </p:cNvCxnSpPr>
          <p:nvPr/>
        </p:nvCxnSpPr>
        <p:spPr>
          <a:xfrm flipH="1">
            <a:off x="6377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0DBFB17-5E42-488A-84D1-BF2C070EEDC7}"/>
              </a:ext>
            </a:extLst>
          </p:cNvPr>
          <p:cNvCxnSpPr>
            <a:cxnSpLocks/>
          </p:cNvCxnSpPr>
          <p:nvPr/>
        </p:nvCxnSpPr>
        <p:spPr>
          <a:xfrm>
            <a:off x="11756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27546A0-3518-40D9-A927-0AA14CC43A6F}"/>
              </a:ext>
            </a:extLst>
          </p:cNvPr>
          <p:cNvSpPr txBox="1"/>
          <p:nvPr/>
        </p:nvSpPr>
        <p:spPr>
          <a:xfrm>
            <a:off x="409390" y="2828034"/>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2" name="TextBox 21">
            <a:extLst>
              <a:ext uri="{FF2B5EF4-FFF2-40B4-BE49-F238E27FC236}">
                <a16:creationId xmlns:a16="http://schemas.microsoft.com/office/drawing/2014/main" id="{46EE53F1-DA98-493C-86D7-B5A2A31FAC93}"/>
              </a:ext>
            </a:extLst>
          </p:cNvPr>
          <p:cNvSpPr txBox="1"/>
          <p:nvPr/>
        </p:nvSpPr>
        <p:spPr>
          <a:xfrm>
            <a:off x="346850" y="4222889"/>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3" name="TextBox 22">
            <a:extLst>
              <a:ext uri="{FF2B5EF4-FFF2-40B4-BE49-F238E27FC236}">
                <a16:creationId xmlns:a16="http://schemas.microsoft.com/office/drawing/2014/main" id="{B7498176-A21E-4606-AD54-33CA0BC45B5B}"/>
              </a:ext>
            </a:extLst>
          </p:cNvPr>
          <p:cNvSpPr txBox="1"/>
          <p:nvPr/>
        </p:nvSpPr>
        <p:spPr>
          <a:xfrm>
            <a:off x="3310112" y="972296"/>
            <a:ext cx="1154311" cy="646331"/>
          </a:xfrm>
          <a:prstGeom prst="rect">
            <a:avLst/>
          </a:prstGeom>
          <a:noFill/>
          <a:ln>
            <a:solidFill>
              <a:schemeClr val="tx1"/>
            </a:solidFill>
          </a:ln>
        </p:spPr>
        <p:txBody>
          <a:bodyPr wrap="square" rtlCol="0">
            <a:spAutoFit/>
          </a:bodyPr>
          <a:lstStyle/>
          <a:p>
            <a:r>
              <a:rPr lang="en-AU" sz="3600" dirty="0"/>
              <a:t>32</a:t>
            </a:r>
          </a:p>
        </p:txBody>
      </p:sp>
      <p:cxnSp>
        <p:nvCxnSpPr>
          <p:cNvPr id="24" name="Straight Connector 23">
            <a:extLst>
              <a:ext uri="{FF2B5EF4-FFF2-40B4-BE49-F238E27FC236}">
                <a16:creationId xmlns:a16="http://schemas.microsoft.com/office/drawing/2014/main" id="{2BA9FA66-3928-4415-951C-1D83B749935A}"/>
              </a:ext>
            </a:extLst>
          </p:cNvPr>
          <p:cNvCxnSpPr>
            <a:cxnSpLocks/>
          </p:cNvCxnSpPr>
          <p:nvPr/>
        </p:nvCxnSpPr>
        <p:spPr>
          <a:xfrm flipH="1">
            <a:off x="3430283" y="1730691"/>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283041-7FAD-432A-B0C7-F044C03C6517}"/>
              </a:ext>
            </a:extLst>
          </p:cNvPr>
          <p:cNvCxnSpPr>
            <a:cxnSpLocks/>
          </p:cNvCxnSpPr>
          <p:nvPr/>
        </p:nvCxnSpPr>
        <p:spPr>
          <a:xfrm>
            <a:off x="3968166" y="1730691"/>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5F0450DE-C022-415C-805B-62DB489E3C24}"/>
              </a:ext>
            </a:extLst>
          </p:cNvPr>
          <p:cNvSpPr txBox="1"/>
          <p:nvPr/>
        </p:nvSpPr>
        <p:spPr>
          <a:xfrm>
            <a:off x="3201898" y="2828387"/>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27" name="TextBox 26">
            <a:extLst>
              <a:ext uri="{FF2B5EF4-FFF2-40B4-BE49-F238E27FC236}">
                <a16:creationId xmlns:a16="http://schemas.microsoft.com/office/drawing/2014/main" id="{D507DD8C-FD36-493D-A6B0-BF4DFF71E3FC}"/>
              </a:ext>
            </a:extLst>
          </p:cNvPr>
          <p:cNvSpPr txBox="1"/>
          <p:nvPr/>
        </p:nvSpPr>
        <p:spPr>
          <a:xfrm>
            <a:off x="3139358" y="4223242"/>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28" name="TextBox 27">
            <a:extLst>
              <a:ext uri="{FF2B5EF4-FFF2-40B4-BE49-F238E27FC236}">
                <a16:creationId xmlns:a16="http://schemas.microsoft.com/office/drawing/2014/main" id="{1856A63F-0AA8-4F90-9543-765D02A47322}"/>
              </a:ext>
            </a:extLst>
          </p:cNvPr>
          <p:cNvSpPr txBox="1"/>
          <p:nvPr/>
        </p:nvSpPr>
        <p:spPr>
          <a:xfrm>
            <a:off x="5859505" y="971943"/>
            <a:ext cx="1011518" cy="646331"/>
          </a:xfrm>
          <a:prstGeom prst="rect">
            <a:avLst/>
          </a:prstGeom>
          <a:noFill/>
          <a:ln>
            <a:solidFill>
              <a:schemeClr val="tx1"/>
            </a:solidFill>
          </a:ln>
        </p:spPr>
        <p:txBody>
          <a:bodyPr wrap="square" rtlCol="0">
            <a:spAutoFit/>
          </a:bodyPr>
          <a:lstStyle/>
          <a:p>
            <a:r>
              <a:rPr lang="en-AU" sz="3600" dirty="0"/>
              <a:t>99</a:t>
            </a:r>
          </a:p>
        </p:txBody>
      </p:sp>
      <p:cxnSp>
        <p:nvCxnSpPr>
          <p:cNvPr id="29" name="Straight Connector 28">
            <a:extLst>
              <a:ext uri="{FF2B5EF4-FFF2-40B4-BE49-F238E27FC236}">
                <a16:creationId xmlns:a16="http://schemas.microsoft.com/office/drawing/2014/main" id="{00BA4902-0A6D-4CB4-A41C-0C35A6C9A3BD}"/>
              </a:ext>
            </a:extLst>
          </p:cNvPr>
          <p:cNvCxnSpPr>
            <a:cxnSpLocks/>
          </p:cNvCxnSpPr>
          <p:nvPr/>
        </p:nvCxnSpPr>
        <p:spPr>
          <a:xfrm flipH="1">
            <a:off x="5979675" y="1730338"/>
            <a:ext cx="192102" cy="323166"/>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42FDC58-0766-4D36-BADB-06A8EFFBA841}"/>
              </a:ext>
            </a:extLst>
          </p:cNvPr>
          <p:cNvCxnSpPr>
            <a:cxnSpLocks/>
          </p:cNvCxnSpPr>
          <p:nvPr/>
        </p:nvCxnSpPr>
        <p:spPr>
          <a:xfrm>
            <a:off x="6517558" y="1730338"/>
            <a:ext cx="215152" cy="323166"/>
          </a:xfrm>
          <a:prstGeom prst="line">
            <a:avLst/>
          </a:prstGeom>
          <a:ln w="57150"/>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81F4308E-5DB0-4F20-8A19-47A7C57D4181}"/>
              </a:ext>
            </a:extLst>
          </p:cNvPr>
          <p:cNvSpPr txBox="1"/>
          <p:nvPr/>
        </p:nvSpPr>
        <p:spPr>
          <a:xfrm>
            <a:off x="5751290" y="2828034"/>
            <a:ext cx="2712464" cy="523220"/>
          </a:xfrm>
          <a:prstGeom prst="rect">
            <a:avLst/>
          </a:prstGeom>
          <a:noFill/>
        </p:spPr>
        <p:txBody>
          <a:bodyPr wrap="square" rtlCol="0">
            <a:spAutoFit/>
          </a:bodyPr>
          <a:lstStyle/>
          <a:p>
            <a:r>
              <a:rPr lang="en-AU" dirty="0"/>
              <a:t>Prime Factors:</a:t>
            </a:r>
          </a:p>
          <a:p>
            <a:r>
              <a:rPr lang="en-AU" dirty="0">
                <a:solidFill>
                  <a:srgbClr val="FF0000"/>
                </a:solidFill>
              </a:rPr>
              <a:t>… x  …. x  …..  x   … x….</a:t>
            </a:r>
          </a:p>
        </p:txBody>
      </p:sp>
      <p:sp>
        <p:nvSpPr>
          <p:cNvPr id="32" name="TextBox 31">
            <a:extLst>
              <a:ext uri="{FF2B5EF4-FFF2-40B4-BE49-F238E27FC236}">
                <a16:creationId xmlns:a16="http://schemas.microsoft.com/office/drawing/2014/main" id="{B042B3A6-8AA3-4502-AAC3-6FFD95C58222}"/>
              </a:ext>
            </a:extLst>
          </p:cNvPr>
          <p:cNvSpPr txBox="1"/>
          <p:nvPr/>
        </p:nvSpPr>
        <p:spPr>
          <a:xfrm>
            <a:off x="5688750" y="4222889"/>
            <a:ext cx="2775004" cy="630942"/>
          </a:xfrm>
          <a:prstGeom prst="rect">
            <a:avLst/>
          </a:prstGeom>
          <a:noFill/>
        </p:spPr>
        <p:txBody>
          <a:bodyPr wrap="square" rtlCol="0">
            <a:spAutoFit/>
          </a:bodyPr>
          <a:lstStyle/>
          <a:p>
            <a:pPr>
              <a:lnSpc>
                <a:spcPct val="150000"/>
              </a:lnSpc>
            </a:pPr>
            <a:r>
              <a:rPr lang="en-AU" dirty="0"/>
              <a:t>All Factors ascending order:</a:t>
            </a:r>
          </a:p>
          <a:p>
            <a:r>
              <a:rPr lang="en-AU" dirty="0">
                <a:solidFill>
                  <a:srgbClr val="FF0000"/>
                </a:solidFill>
              </a:rPr>
              <a:t>1, ...,  ….,  …,  ….,   …, ….</a:t>
            </a:r>
          </a:p>
        </p:txBody>
      </p:sp>
      <p:sp>
        <p:nvSpPr>
          <p:cNvPr id="33" name="TextBox 32">
            <a:extLst>
              <a:ext uri="{FF2B5EF4-FFF2-40B4-BE49-F238E27FC236}">
                <a16:creationId xmlns:a16="http://schemas.microsoft.com/office/drawing/2014/main" id="{7F4D0AC4-3943-4E5C-ACE0-33B8C325E032}"/>
              </a:ext>
            </a:extLst>
          </p:cNvPr>
          <p:cNvSpPr txBox="1"/>
          <p:nvPr/>
        </p:nvSpPr>
        <p:spPr>
          <a:xfrm>
            <a:off x="8022447" y="325436"/>
            <a:ext cx="1011518" cy="646331"/>
          </a:xfrm>
          <a:prstGeom prst="rect">
            <a:avLst/>
          </a:prstGeom>
          <a:noFill/>
          <a:ln>
            <a:solidFill>
              <a:schemeClr val="tx1"/>
            </a:solidFill>
          </a:ln>
        </p:spPr>
        <p:txBody>
          <a:bodyPr wrap="square" rtlCol="0">
            <a:spAutoFit/>
          </a:bodyPr>
          <a:lstStyle/>
          <a:p>
            <a:r>
              <a:rPr lang="en-AU" sz="3600" dirty="0"/>
              <a:t>56</a:t>
            </a:r>
          </a:p>
        </p:txBody>
      </p:sp>
      <p:sp>
        <p:nvSpPr>
          <p:cNvPr id="19" name="TextBox 18">
            <a:extLst>
              <a:ext uri="{FF2B5EF4-FFF2-40B4-BE49-F238E27FC236}">
                <a16:creationId xmlns:a16="http://schemas.microsoft.com/office/drawing/2014/main" id="{3ABA8FD5-9B5A-485D-9EF2-F47263193B27}"/>
              </a:ext>
            </a:extLst>
          </p:cNvPr>
          <p:cNvSpPr txBox="1"/>
          <p:nvPr/>
        </p:nvSpPr>
        <p:spPr>
          <a:xfrm>
            <a:off x="206936" y="3351254"/>
            <a:ext cx="2775004" cy="830997"/>
          </a:xfrm>
          <a:prstGeom prst="rect">
            <a:avLst/>
          </a:prstGeom>
          <a:noFill/>
        </p:spPr>
        <p:txBody>
          <a:bodyPr wrap="square" rtlCol="0">
            <a:spAutoFit/>
          </a:bodyPr>
          <a:lstStyle/>
          <a:p>
            <a:r>
              <a:rPr lang="en-AU" sz="1200" dirty="0"/>
              <a:t>All possible factor combination pairs:</a:t>
            </a:r>
          </a:p>
          <a:p>
            <a:r>
              <a:rPr lang="en-AU" sz="1200" dirty="0">
                <a:solidFill>
                  <a:srgbClr val="FF0000"/>
                </a:solidFill>
              </a:rPr>
              <a:t>-                                    - </a:t>
            </a:r>
          </a:p>
          <a:p>
            <a:r>
              <a:rPr lang="en-AU" sz="1200" dirty="0">
                <a:solidFill>
                  <a:srgbClr val="FF0000"/>
                </a:solidFill>
              </a:rPr>
              <a:t>-                                    - </a:t>
            </a:r>
          </a:p>
          <a:p>
            <a:r>
              <a:rPr lang="en-AU" sz="1200" dirty="0">
                <a:solidFill>
                  <a:srgbClr val="FF0000"/>
                </a:solidFill>
              </a:rPr>
              <a:t>-                                    - </a:t>
            </a:r>
          </a:p>
        </p:txBody>
      </p:sp>
      <p:sp>
        <p:nvSpPr>
          <p:cNvPr id="20" name="TextBox 19">
            <a:extLst>
              <a:ext uri="{FF2B5EF4-FFF2-40B4-BE49-F238E27FC236}">
                <a16:creationId xmlns:a16="http://schemas.microsoft.com/office/drawing/2014/main" id="{45251668-7FF0-4679-8ABC-B05E64069FFD}"/>
              </a:ext>
            </a:extLst>
          </p:cNvPr>
          <p:cNvSpPr txBox="1"/>
          <p:nvPr/>
        </p:nvSpPr>
        <p:spPr>
          <a:xfrm>
            <a:off x="3116944" y="3306787"/>
            <a:ext cx="2742561" cy="923330"/>
          </a:xfrm>
          <a:prstGeom prst="rect">
            <a:avLst/>
          </a:prstGeom>
          <a:noFill/>
        </p:spPr>
        <p:txBody>
          <a:bodyPr wrap="square" rtlCol="0">
            <a:spAutoFit/>
          </a:bodyPr>
          <a:lstStyle/>
          <a:p>
            <a:pPr>
              <a:lnSpc>
                <a:spcPct val="150000"/>
              </a:lnSpc>
            </a:pPr>
            <a:r>
              <a:rPr lang="en-AU" sz="1200" dirty="0"/>
              <a:t>All possible factor combination pairs:</a:t>
            </a:r>
          </a:p>
          <a:p>
            <a:r>
              <a:rPr lang="en-AU" sz="1200" dirty="0">
                <a:solidFill>
                  <a:srgbClr val="FF0000"/>
                </a:solidFill>
              </a:rPr>
              <a:t>-                                    - </a:t>
            </a:r>
          </a:p>
          <a:p>
            <a:r>
              <a:rPr lang="en-AU" sz="1200" dirty="0">
                <a:solidFill>
                  <a:srgbClr val="FF0000"/>
                </a:solidFill>
              </a:rPr>
              <a:t>-                                    - </a:t>
            </a:r>
          </a:p>
          <a:p>
            <a:r>
              <a:rPr lang="en-AU" sz="1200" dirty="0">
                <a:solidFill>
                  <a:srgbClr val="FF0000"/>
                </a:solidFill>
              </a:rPr>
              <a:t>-                                    - </a:t>
            </a:r>
          </a:p>
        </p:txBody>
      </p:sp>
      <p:sp>
        <p:nvSpPr>
          <p:cNvPr id="34" name="TextBox 33">
            <a:extLst>
              <a:ext uri="{FF2B5EF4-FFF2-40B4-BE49-F238E27FC236}">
                <a16:creationId xmlns:a16="http://schemas.microsoft.com/office/drawing/2014/main" id="{EF16B5F1-2814-4851-8E5A-DD85804041C7}"/>
              </a:ext>
            </a:extLst>
          </p:cNvPr>
          <p:cNvSpPr txBox="1"/>
          <p:nvPr/>
        </p:nvSpPr>
        <p:spPr>
          <a:xfrm>
            <a:off x="5914362" y="3351254"/>
            <a:ext cx="3054833" cy="923330"/>
          </a:xfrm>
          <a:prstGeom prst="rect">
            <a:avLst/>
          </a:prstGeom>
          <a:noFill/>
        </p:spPr>
        <p:txBody>
          <a:bodyPr wrap="square" rtlCol="0">
            <a:spAutoFit/>
          </a:bodyPr>
          <a:lstStyle/>
          <a:p>
            <a:pPr>
              <a:lnSpc>
                <a:spcPct val="150000"/>
              </a:lnSpc>
            </a:pPr>
            <a:r>
              <a:rPr lang="en-AU" sz="1200" dirty="0"/>
              <a:t>All possible factor combination pairs:</a:t>
            </a:r>
          </a:p>
          <a:p>
            <a:r>
              <a:rPr lang="en-AU" sz="1200" dirty="0">
                <a:solidFill>
                  <a:srgbClr val="FF0000"/>
                </a:solidFill>
              </a:rPr>
              <a:t>-                                    - </a:t>
            </a:r>
          </a:p>
          <a:p>
            <a:r>
              <a:rPr lang="en-AU" sz="1200" dirty="0">
                <a:solidFill>
                  <a:srgbClr val="FF0000"/>
                </a:solidFill>
              </a:rPr>
              <a:t>-                                    - </a:t>
            </a:r>
          </a:p>
          <a:p>
            <a:r>
              <a:rPr lang="en-AU" sz="1200" dirty="0">
                <a:solidFill>
                  <a:srgbClr val="FF0000"/>
                </a:solidFill>
              </a:rPr>
              <a:t>-                                    - </a:t>
            </a:r>
          </a:p>
        </p:txBody>
      </p:sp>
      <p:sp>
        <p:nvSpPr>
          <p:cNvPr id="35" name="TextBox 34">
            <a:extLst>
              <a:ext uri="{FF2B5EF4-FFF2-40B4-BE49-F238E27FC236}">
                <a16:creationId xmlns:a16="http://schemas.microsoft.com/office/drawing/2014/main" id="{28A1E064-DBDF-4877-ADCF-28FB1B6D2808}"/>
              </a:ext>
            </a:extLst>
          </p:cNvPr>
          <p:cNvSpPr txBox="1"/>
          <p:nvPr/>
        </p:nvSpPr>
        <p:spPr>
          <a:xfrm>
            <a:off x="8012960" y="1079214"/>
            <a:ext cx="1011518" cy="646331"/>
          </a:xfrm>
          <a:prstGeom prst="rect">
            <a:avLst/>
          </a:prstGeom>
          <a:noFill/>
          <a:ln>
            <a:solidFill>
              <a:schemeClr val="tx1"/>
            </a:solidFill>
          </a:ln>
        </p:spPr>
        <p:txBody>
          <a:bodyPr wrap="square" rtlCol="0">
            <a:spAutoFit/>
          </a:bodyPr>
          <a:lstStyle/>
          <a:p>
            <a:r>
              <a:rPr lang="en-AU" sz="3600" dirty="0"/>
              <a:t>16</a:t>
            </a:r>
          </a:p>
        </p:txBody>
      </p:sp>
      <p:sp>
        <p:nvSpPr>
          <p:cNvPr id="36" name="TextBox 35">
            <a:extLst>
              <a:ext uri="{FF2B5EF4-FFF2-40B4-BE49-F238E27FC236}">
                <a16:creationId xmlns:a16="http://schemas.microsoft.com/office/drawing/2014/main" id="{1C0086A3-4069-4471-B5F8-7B83E2B76CEB}"/>
              </a:ext>
            </a:extLst>
          </p:cNvPr>
          <p:cNvSpPr txBox="1"/>
          <p:nvPr/>
        </p:nvSpPr>
        <p:spPr>
          <a:xfrm>
            <a:off x="8012960" y="1792246"/>
            <a:ext cx="1011518" cy="646331"/>
          </a:xfrm>
          <a:prstGeom prst="rect">
            <a:avLst/>
          </a:prstGeom>
          <a:noFill/>
          <a:ln>
            <a:solidFill>
              <a:schemeClr val="tx1"/>
            </a:solidFill>
          </a:ln>
        </p:spPr>
        <p:txBody>
          <a:bodyPr wrap="square" rtlCol="0">
            <a:spAutoFit/>
          </a:bodyPr>
          <a:lstStyle/>
          <a:p>
            <a:r>
              <a:rPr lang="en-AU" sz="3600" dirty="0"/>
              <a:t>55</a:t>
            </a:r>
          </a:p>
        </p:txBody>
      </p:sp>
      <p:sp>
        <p:nvSpPr>
          <p:cNvPr id="37" name="TextBox 36">
            <a:extLst>
              <a:ext uri="{FF2B5EF4-FFF2-40B4-BE49-F238E27FC236}">
                <a16:creationId xmlns:a16="http://schemas.microsoft.com/office/drawing/2014/main" id="{7017692E-0DFB-450D-9A4B-AED203FD4030}"/>
              </a:ext>
            </a:extLst>
          </p:cNvPr>
          <p:cNvSpPr txBox="1"/>
          <p:nvPr/>
        </p:nvSpPr>
        <p:spPr>
          <a:xfrm>
            <a:off x="8022447" y="2504515"/>
            <a:ext cx="1011518" cy="646331"/>
          </a:xfrm>
          <a:prstGeom prst="rect">
            <a:avLst/>
          </a:prstGeom>
          <a:noFill/>
          <a:ln>
            <a:solidFill>
              <a:schemeClr val="tx1"/>
            </a:solidFill>
          </a:ln>
        </p:spPr>
        <p:txBody>
          <a:bodyPr wrap="square" rtlCol="0">
            <a:spAutoFit/>
          </a:bodyPr>
          <a:lstStyle/>
          <a:p>
            <a:r>
              <a:rPr lang="en-AU" sz="3600" dirty="0"/>
              <a:t>144</a:t>
            </a:r>
          </a:p>
        </p:txBody>
      </p:sp>
    </p:spTree>
    <p:extLst>
      <p:ext uri="{BB962C8B-B14F-4D97-AF65-F5344CB8AC3E}">
        <p14:creationId xmlns:p14="http://schemas.microsoft.com/office/powerpoint/2010/main" val="137948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53E34-8FD2-4C4F-A87E-0918FC0805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dirty="0"/>
          </a:p>
        </p:txBody>
      </p:sp>
      <p:sp>
        <p:nvSpPr>
          <p:cNvPr id="3" name="TextBox 2">
            <a:extLst>
              <a:ext uri="{FF2B5EF4-FFF2-40B4-BE49-F238E27FC236}">
                <a16:creationId xmlns:a16="http://schemas.microsoft.com/office/drawing/2014/main" id="{78F535C0-73A9-4165-9A32-5822A3BC3224}"/>
              </a:ext>
            </a:extLst>
          </p:cNvPr>
          <p:cNvSpPr txBox="1"/>
          <p:nvPr/>
        </p:nvSpPr>
        <p:spPr>
          <a:xfrm>
            <a:off x="661143" y="824898"/>
            <a:ext cx="1011518" cy="646331"/>
          </a:xfrm>
          <a:prstGeom prst="rect">
            <a:avLst/>
          </a:prstGeom>
          <a:noFill/>
          <a:ln>
            <a:solidFill>
              <a:schemeClr val="tx1"/>
            </a:solidFill>
          </a:ln>
        </p:spPr>
        <p:txBody>
          <a:bodyPr wrap="square" rtlCol="0">
            <a:spAutoFit/>
          </a:bodyPr>
          <a:lstStyle/>
          <a:p>
            <a:r>
              <a:rPr lang="en-AU" sz="3600" dirty="0"/>
              <a:t>56</a:t>
            </a:r>
          </a:p>
        </p:txBody>
      </p:sp>
      <p:sp>
        <p:nvSpPr>
          <p:cNvPr id="4" name="TextBox 3">
            <a:extLst>
              <a:ext uri="{FF2B5EF4-FFF2-40B4-BE49-F238E27FC236}">
                <a16:creationId xmlns:a16="http://schemas.microsoft.com/office/drawing/2014/main" id="{74C26D61-651D-4C31-9EA9-62839632E271}"/>
              </a:ext>
            </a:extLst>
          </p:cNvPr>
          <p:cNvSpPr txBox="1"/>
          <p:nvPr/>
        </p:nvSpPr>
        <p:spPr>
          <a:xfrm>
            <a:off x="2434352" y="824897"/>
            <a:ext cx="1011518" cy="646331"/>
          </a:xfrm>
          <a:prstGeom prst="rect">
            <a:avLst/>
          </a:prstGeom>
          <a:noFill/>
          <a:ln>
            <a:solidFill>
              <a:schemeClr val="tx1"/>
            </a:solidFill>
          </a:ln>
        </p:spPr>
        <p:txBody>
          <a:bodyPr wrap="square" rtlCol="0">
            <a:spAutoFit/>
          </a:bodyPr>
          <a:lstStyle/>
          <a:p>
            <a:r>
              <a:rPr lang="en-AU" sz="3600" dirty="0"/>
              <a:t>16</a:t>
            </a:r>
          </a:p>
        </p:txBody>
      </p:sp>
      <p:sp>
        <p:nvSpPr>
          <p:cNvPr id="5" name="TextBox 4">
            <a:extLst>
              <a:ext uri="{FF2B5EF4-FFF2-40B4-BE49-F238E27FC236}">
                <a16:creationId xmlns:a16="http://schemas.microsoft.com/office/drawing/2014/main" id="{55BE89CD-D3D8-4406-B964-7C6DDEF2E666}"/>
              </a:ext>
            </a:extLst>
          </p:cNvPr>
          <p:cNvSpPr txBox="1"/>
          <p:nvPr/>
        </p:nvSpPr>
        <p:spPr>
          <a:xfrm>
            <a:off x="4132523" y="824896"/>
            <a:ext cx="1011518" cy="646331"/>
          </a:xfrm>
          <a:prstGeom prst="rect">
            <a:avLst/>
          </a:prstGeom>
          <a:noFill/>
          <a:ln>
            <a:solidFill>
              <a:schemeClr val="tx1"/>
            </a:solidFill>
          </a:ln>
        </p:spPr>
        <p:txBody>
          <a:bodyPr wrap="square" rtlCol="0">
            <a:spAutoFit/>
          </a:bodyPr>
          <a:lstStyle/>
          <a:p>
            <a:r>
              <a:rPr lang="en-AU" sz="3600" dirty="0"/>
              <a:t>55</a:t>
            </a:r>
          </a:p>
        </p:txBody>
      </p:sp>
      <p:sp>
        <p:nvSpPr>
          <p:cNvPr id="6" name="TextBox 5">
            <a:extLst>
              <a:ext uri="{FF2B5EF4-FFF2-40B4-BE49-F238E27FC236}">
                <a16:creationId xmlns:a16="http://schemas.microsoft.com/office/drawing/2014/main" id="{636666F3-E1BC-48B1-9BAE-72B77828BD69}"/>
              </a:ext>
            </a:extLst>
          </p:cNvPr>
          <p:cNvSpPr txBox="1"/>
          <p:nvPr/>
        </p:nvSpPr>
        <p:spPr>
          <a:xfrm>
            <a:off x="6078387" y="816732"/>
            <a:ext cx="1011518" cy="646331"/>
          </a:xfrm>
          <a:prstGeom prst="rect">
            <a:avLst/>
          </a:prstGeom>
          <a:noFill/>
          <a:ln>
            <a:solidFill>
              <a:schemeClr val="tx1"/>
            </a:solidFill>
          </a:ln>
        </p:spPr>
        <p:txBody>
          <a:bodyPr wrap="square" rtlCol="0">
            <a:spAutoFit/>
          </a:bodyPr>
          <a:lstStyle/>
          <a:p>
            <a:r>
              <a:rPr lang="en-AU" sz="3600" dirty="0"/>
              <a:t>144</a:t>
            </a:r>
          </a:p>
        </p:txBody>
      </p:sp>
      <p:sp>
        <p:nvSpPr>
          <p:cNvPr id="8" name="Rectangle 7">
            <a:extLst>
              <a:ext uri="{FF2B5EF4-FFF2-40B4-BE49-F238E27FC236}">
                <a16:creationId xmlns:a16="http://schemas.microsoft.com/office/drawing/2014/main" id="{4CAD5D06-8462-447E-8CB0-32314657E322}"/>
              </a:ext>
            </a:extLst>
          </p:cNvPr>
          <p:cNvSpPr/>
          <p:nvPr/>
        </p:nvSpPr>
        <p:spPr>
          <a:xfrm>
            <a:off x="2607007" y="0"/>
            <a:ext cx="2569934" cy="923330"/>
          </a:xfrm>
          <a:prstGeom prst="rect">
            <a:avLst/>
          </a:prstGeom>
        </p:spPr>
        <p:txBody>
          <a:bodyPr wrap="none">
            <a:spAutoFit/>
          </a:bodyPr>
          <a:lstStyle/>
          <a:p>
            <a:r>
              <a:rPr lang="en-US" sz="5400" dirty="0">
                <a:ln w="0"/>
                <a:solidFill>
                  <a:srgbClr val="494B58"/>
                </a:solidFill>
                <a:effectLst>
                  <a:outerShdw blurRad="38100" dist="19050" dir="2700000" algn="tl" rotWithShape="0">
                    <a:srgbClr val="494B58">
                      <a:alpha val="40000"/>
                    </a:srgbClr>
                  </a:outerShdw>
                </a:effectLst>
              </a:rPr>
              <a:t>Sheet 2</a:t>
            </a:r>
            <a:endParaRPr lang="en-AU" dirty="0"/>
          </a:p>
        </p:txBody>
      </p:sp>
    </p:spTree>
    <p:extLst>
      <p:ext uri="{BB962C8B-B14F-4D97-AF65-F5344CB8AC3E}">
        <p14:creationId xmlns:p14="http://schemas.microsoft.com/office/powerpoint/2010/main" val="198662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7D4DD-7182-4AE5-8E78-2ECEDAC915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dirty="0"/>
          </a:p>
        </p:txBody>
      </p:sp>
      <p:sp>
        <p:nvSpPr>
          <p:cNvPr id="3" name="Rectangle 2">
            <a:extLst>
              <a:ext uri="{FF2B5EF4-FFF2-40B4-BE49-F238E27FC236}">
                <a16:creationId xmlns:a16="http://schemas.microsoft.com/office/drawing/2014/main" id="{BB291FC9-E44E-4C0C-A067-F08E6D53635D}"/>
              </a:ext>
            </a:extLst>
          </p:cNvPr>
          <p:cNvSpPr/>
          <p:nvPr/>
        </p:nvSpPr>
        <p:spPr>
          <a:xfrm>
            <a:off x="2960023" y="2110085"/>
            <a:ext cx="32239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Extension</a:t>
            </a:r>
          </a:p>
        </p:txBody>
      </p:sp>
    </p:spTree>
    <p:extLst>
      <p:ext uri="{BB962C8B-B14F-4D97-AF65-F5344CB8AC3E}">
        <p14:creationId xmlns:p14="http://schemas.microsoft.com/office/powerpoint/2010/main" val="2936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44" y="-53956"/>
            <a:ext cx="7363500" cy="857400"/>
          </a:xfrm>
        </p:spPr>
        <p:txBody>
          <a:bodyPr/>
          <a:lstStyle/>
          <a:p>
            <a:pPr algn="ctr"/>
            <a:r>
              <a:rPr lang="en-AU" sz="4000" dirty="0"/>
              <a:t>Factor trees</a:t>
            </a:r>
          </a:p>
        </p:txBody>
      </p:sp>
      <p:sp>
        <p:nvSpPr>
          <p:cNvPr id="3" name="Content Placeholder 2"/>
          <p:cNvSpPr>
            <a:spLocks noGrp="1"/>
          </p:cNvSpPr>
          <p:nvPr>
            <p:ph idx="1"/>
          </p:nvPr>
        </p:nvSpPr>
        <p:spPr>
          <a:xfrm>
            <a:off x="78908" y="803444"/>
            <a:ext cx="8809803" cy="3763914"/>
          </a:xfrm>
        </p:spPr>
        <p:txBody>
          <a:bodyPr/>
          <a:lstStyle/>
          <a:p>
            <a:r>
              <a:rPr lang="en-AU" dirty="0"/>
              <a:t>create your own factor trees for numbers rolled by two 10 sided dice, 1 dice for each of the 2 digits</a:t>
            </a:r>
          </a:p>
          <a:p>
            <a:r>
              <a:rPr lang="en-AU" dirty="0"/>
              <a:t>roll and record the product by using 1 digit as the tens and 1 as the ones</a:t>
            </a:r>
          </a:p>
          <a:p>
            <a:r>
              <a:rPr lang="en-AU" dirty="0"/>
              <a:t>create all factor trees for the number.</a:t>
            </a:r>
          </a:p>
          <a:p>
            <a:r>
              <a:rPr lang="en-GB" dirty="0"/>
              <a:t>Record multiplication expressions that show composite numbers as products of their prime factors. </a:t>
            </a:r>
          </a:p>
          <a:p>
            <a:r>
              <a:rPr lang="en-GB" dirty="0"/>
              <a:t>‘What do you think a prime factor is?’ </a:t>
            </a:r>
            <a:endParaRPr lang="en-AU" dirty="0"/>
          </a:p>
          <a:p>
            <a:endParaRPr lang="en-AU" dirty="0"/>
          </a:p>
          <a:p>
            <a:pPr marL="0" indent="0">
              <a:buNone/>
            </a:pPr>
            <a:endParaRPr lang="en-AU" dirty="0"/>
          </a:p>
        </p:txBody>
      </p:sp>
    </p:spTree>
    <p:extLst>
      <p:ext uri="{BB962C8B-B14F-4D97-AF65-F5344CB8AC3E}">
        <p14:creationId xmlns:p14="http://schemas.microsoft.com/office/powerpoint/2010/main" val="237386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Cutting squares</a:t>
            </a:r>
          </a:p>
        </p:txBody>
      </p:sp>
      <p:sp>
        <p:nvSpPr>
          <p:cNvPr id="3" name="Content Placeholder 2"/>
          <p:cNvSpPr>
            <a:spLocks noGrp="1"/>
          </p:cNvSpPr>
          <p:nvPr>
            <p:ph idx="1"/>
          </p:nvPr>
        </p:nvSpPr>
        <p:spPr>
          <a:xfrm>
            <a:off x="344632" y="1216819"/>
            <a:ext cx="4144241" cy="2551617"/>
          </a:xfrm>
        </p:spPr>
        <p:txBody>
          <a:bodyPr>
            <a:normAutofit fontScale="92500" lnSpcReduction="20000"/>
          </a:bodyPr>
          <a:lstStyle/>
          <a:p>
            <a:pPr marL="0" indent="0">
              <a:buNone/>
            </a:pPr>
            <a:r>
              <a:rPr lang="en-AU" sz="1800" dirty="0"/>
              <a:t>Your teacher wants to cut some squares of fabric and wants to minimise waste. </a:t>
            </a:r>
          </a:p>
          <a:p>
            <a:pPr marL="0" indent="0">
              <a:buNone/>
            </a:pPr>
            <a:endParaRPr lang="en-AU" sz="1800" dirty="0"/>
          </a:p>
          <a:p>
            <a:pPr marL="0" indent="0">
              <a:buNone/>
            </a:pPr>
            <a:r>
              <a:rPr lang="en-AU" sz="1800" dirty="0"/>
              <a:t>The fabric measures 420 cm x 378 cm. </a:t>
            </a:r>
          </a:p>
          <a:p>
            <a:pPr marL="0" indent="0">
              <a:buNone/>
            </a:pPr>
            <a:endParaRPr lang="en-AU" sz="1800" dirty="0"/>
          </a:p>
          <a:p>
            <a:pPr marL="0" indent="0">
              <a:buNone/>
            </a:pPr>
            <a:r>
              <a:rPr lang="en-AU" sz="1800" dirty="0"/>
              <a:t>Discuss strategies with a partner.</a:t>
            </a:r>
          </a:p>
          <a:p>
            <a:pPr marL="0" indent="0">
              <a:buNone/>
            </a:pPr>
            <a:r>
              <a:rPr lang="en-AU" sz="1800" dirty="0"/>
              <a:t>What can you draw to help you?</a:t>
            </a:r>
          </a:p>
          <a:p>
            <a:pPr marL="0" indent="0">
              <a:buNone/>
            </a:pPr>
            <a:r>
              <a:rPr lang="en-AU" sz="1800" dirty="0"/>
              <a:t>What is the largest square that can be cut?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796" y="1216819"/>
            <a:ext cx="3750631" cy="2500420"/>
          </a:xfrm>
          <a:prstGeom prst="rect">
            <a:avLst/>
          </a:prstGeom>
        </p:spPr>
      </p:pic>
    </p:spTree>
    <p:extLst>
      <p:ext uri="{BB962C8B-B14F-4D97-AF65-F5344CB8AC3E}">
        <p14:creationId xmlns:p14="http://schemas.microsoft.com/office/powerpoint/2010/main" val="96877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2028D-B547-445F-96A3-5158B44112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dirty="0"/>
          </a:p>
        </p:txBody>
      </p:sp>
      <p:sp>
        <p:nvSpPr>
          <p:cNvPr id="3" name="Rectangle 2">
            <a:extLst>
              <a:ext uri="{FF2B5EF4-FFF2-40B4-BE49-F238E27FC236}">
                <a16:creationId xmlns:a16="http://schemas.microsoft.com/office/drawing/2014/main" id="{2047D029-F558-4058-B88A-BC129D0C4CB8}"/>
              </a:ext>
            </a:extLst>
          </p:cNvPr>
          <p:cNvSpPr/>
          <p:nvPr/>
        </p:nvSpPr>
        <p:spPr>
          <a:xfrm>
            <a:off x="706931" y="228650"/>
            <a:ext cx="8237284" cy="4180632"/>
          </a:xfrm>
          <a:prstGeom prst="rect">
            <a:avLst/>
          </a:prstGeom>
        </p:spPr>
        <p:txBody>
          <a:bodyPr wrap="square">
            <a:spAutoFit/>
          </a:bodyPr>
          <a:lstStyle/>
          <a:p>
            <a:pPr algn="ctr">
              <a:lnSpc>
                <a:spcPct val="107000"/>
              </a:lnSpc>
              <a:spcAft>
                <a:spcPts val="800"/>
              </a:spcAft>
            </a:pPr>
            <a:r>
              <a:rPr lang="en-AU" sz="2800" b="1" u="sng" dirty="0">
                <a:latin typeface="Calibri" panose="020F0502020204030204" pitchFamily="34" charset="0"/>
                <a:ea typeface="Calibri" panose="020F0502020204030204" pitchFamily="34" charset="0"/>
                <a:cs typeface="Times New Roman" panose="02020603050405020304" pitchFamily="18" charset="0"/>
              </a:rPr>
              <a:t>The "24" Mystery!</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dirty="0">
                <a:solidFill>
                  <a:srgbClr val="538135"/>
                </a:solidFill>
                <a:latin typeface="Calibri" panose="020F0502020204030204" pitchFamily="34" charset="0"/>
                <a:ea typeface="Calibri" panose="020F0502020204030204" pitchFamily="34" charset="0"/>
                <a:cs typeface="Times New Roman" panose="02020603050405020304" pitchFamily="18" charset="0"/>
              </a:rPr>
              <a:t>If you </a:t>
            </a:r>
            <a:r>
              <a:rPr lang="en-AU" u="sng" dirty="0">
                <a:solidFill>
                  <a:srgbClr val="538135"/>
                </a:solidFill>
                <a:latin typeface="Calibri" panose="020F0502020204030204" pitchFamily="34" charset="0"/>
                <a:ea typeface="Calibri" panose="020F0502020204030204" pitchFamily="34" charset="0"/>
                <a:cs typeface="Times New Roman" panose="02020603050405020304" pitchFamily="18" charset="0"/>
              </a:rPr>
              <a:t>square</a:t>
            </a:r>
            <a:r>
              <a:rPr lang="en-AU" dirty="0">
                <a:solidFill>
                  <a:srgbClr val="538135"/>
                </a:solidFill>
                <a:latin typeface="Calibri" panose="020F0502020204030204" pitchFamily="34" charset="0"/>
                <a:ea typeface="Calibri" panose="020F0502020204030204" pitchFamily="34" charset="0"/>
                <a:cs typeface="Times New Roman" panose="02020603050405020304" pitchFamily="18" charset="0"/>
              </a:rPr>
              <a:t> ANY prime number bigger than 3, then subtract 1, the answer always divides by 24!</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E.g. 11</a:t>
            </a:r>
            <a:r>
              <a:rPr lang="en-AU" sz="1100" baseline="30000" dirty="0">
                <a:latin typeface="Calibri" panose="020F0502020204030204" pitchFamily="34" charset="0"/>
                <a:ea typeface="Calibri" panose="020F0502020204030204" pitchFamily="34" charset="0"/>
                <a:cs typeface="Times New Roman" panose="02020603050405020304" pitchFamily="18" charset="0"/>
              </a:rPr>
              <a:t>2</a:t>
            </a:r>
            <a:r>
              <a:rPr lang="en-AU" sz="1100" dirty="0">
                <a:latin typeface="Calibri" panose="020F0502020204030204" pitchFamily="34" charset="0"/>
                <a:ea typeface="Calibri" panose="020F0502020204030204" pitchFamily="34" charset="0"/>
                <a:cs typeface="Times New Roman" panose="02020603050405020304" pitchFamily="18" charset="0"/>
              </a:rPr>
              <a:t> = 121 then 121 - 1 = 120 and </a:t>
            </a:r>
            <a:r>
              <a:rPr lang="en-AU" sz="1100" i="1" dirty="0">
                <a:latin typeface="Calibri" panose="020F0502020204030204" pitchFamily="34" charset="0"/>
                <a:ea typeface="Calibri" panose="020F0502020204030204" pitchFamily="34" charset="0"/>
                <a:cs typeface="Times New Roman" panose="02020603050405020304" pitchFamily="18" charset="0"/>
              </a:rPr>
              <a:t>yes</a:t>
            </a:r>
            <a:r>
              <a:rPr lang="en-AU" sz="1100" dirty="0">
                <a:latin typeface="Calibri" panose="020F0502020204030204" pitchFamily="34" charset="0"/>
                <a:ea typeface="Calibri" panose="020F0502020204030204" pitchFamily="34" charset="0"/>
                <a:cs typeface="Times New Roman" panose="02020603050405020304" pitchFamily="18" charset="0"/>
              </a:rPr>
              <a:t> 120 does divide by 24.</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Record more examples to prove this ‘24’ mystery:</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b="1" u="sng" dirty="0">
                <a:latin typeface="Calibri" panose="020F0502020204030204" pitchFamily="34" charset="0"/>
                <a:ea typeface="Calibri" panose="020F0502020204030204" pitchFamily="34" charset="0"/>
                <a:cs typeface="Times New Roman" panose="02020603050405020304" pitchFamily="18" charset="0"/>
              </a:rPr>
              <a:t>Investigate / Prove:</a:t>
            </a:r>
            <a:endParaRPr lang="en-AU"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If you understand algebra, then you'll know that all prime numbers can be written as (6n+1) or (6n-1).</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(6n+1)</a:t>
            </a:r>
            <a:r>
              <a:rPr lang="en-AU" sz="1100" baseline="30000" dirty="0">
                <a:latin typeface="Calibri" panose="020F0502020204030204" pitchFamily="34" charset="0"/>
                <a:ea typeface="Calibri" panose="020F0502020204030204" pitchFamily="34" charset="0"/>
                <a:cs typeface="Times New Roman" panose="02020603050405020304" pitchFamily="18" charset="0"/>
              </a:rPr>
              <a:t>2</a:t>
            </a:r>
            <a:r>
              <a:rPr lang="en-AU" sz="1100" dirty="0">
                <a:latin typeface="Calibri" panose="020F0502020204030204" pitchFamily="34" charset="0"/>
                <a:ea typeface="Calibri" panose="020F0502020204030204" pitchFamily="34" charset="0"/>
                <a:cs typeface="Times New Roman" panose="02020603050405020304" pitchFamily="18" charset="0"/>
              </a:rPr>
              <a:t> = 36n</a:t>
            </a:r>
            <a:r>
              <a:rPr lang="en-AU" sz="1100" baseline="30000" dirty="0">
                <a:latin typeface="Calibri" panose="020F0502020204030204" pitchFamily="34" charset="0"/>
                <a:ea typeface="Calibri" panose="020F0502020204030204" pitchFamily="34" charset="0"/>
                <a:cs typeface="Times New Roman" panose="02020603050405020304" pitchFamily="18" charset="0"/>
              </a:rPr>
              <a:t>2</a:t>
            </a:r>
            <a:r>
              <a:rPr lang="en-AU" sz="1100" dirty="0">
                <a:latin typeface="Calibri" panose="020F0502020204030204" pitchFamily="34" charset="0"/>
                <a:ea typeface="Calibri" panose="020F0502020204030204" pitchFamily="34" charset="0"/>
                <a:cs typeface="Times New Roman" panose="02020603050405020304" pitchFamily="18" charset="0"/>
              </a:rPr>
              <a:t>+12n+1. So (6n+1)</a:t>
            </a:r>
            <a:r>
              <a:rPr lang="en-AU" sz="1100" baseline="30000" dirty="0">
                <a:latin typeface="Calibri" panose="020F0502020204030204" pitchFamily="34" charset="0"/>
                <a:ea typeface="Calibri" panose="020F0502020204030204" pitchFamily="34" charset="0"/>
                <a:cs typeface="Times New Roman" panose="02020603050405020304" pitchFamily="18" charset="0"/>
              </a:rPr>
              <a:t>2</a:t>
            </a:r>
            <a:r>
              <a:rPr lang="en-AU" sz="1100" dirty="0">
                <a:latin typeface="Calibri" panose="020F0502020204030204" pitchFamily="34" charset="0"/>
                <a:ea typeface="Calibri" panose="020F0502020204030204" pitchFamily="34" charset="0"/>
                <a:cs typeface="Times New Roman" panose="02020603050405020304" pitchFamily="18" charset="0"/>
              </a:rPr>
              <a:t> -1 = 36n</a:t>
            </a:r>
            <a:r>
              <a:rPr lang="en-AU" sz="1100" baseline="30000" dirty="0">
                <a:latin typeface="Calibri" panose="020F0502020204030204" pitchFamily="34" charset="0"/>
                <a:ea typeface="Calibri" panose="020F0502020204030204" pitchFamily="34" charset="0"/>
                <a:cs typeface="Times New Roman" panose="02020603050405020304" pitchFamily="18" charset="0"/>
              </a:rPr>
              <a:t>2</a:t>
            </a:r>
            <a:r>
              <a:rPr lang="en-AU" sz="1100" dirty="0">
                <a:latin typeface="Calibri" panose="020F0502020204030204" pitchFamily="34" charset="0"/>
                <a:ea typeface="Calibri" panose="020F0502020204030204" pitchFamily="34" charset="0"/>
                <a:cs typeface="Times New Roman" panose="02020603050405020304" pitchFamily="18" charset="0"/>
              </a:rPr>
              <a:t>+12n. This factorises to 12n(3n+1). Either n or (3n+1) must be even, therefore the whole expression must be divisible by 24.</a:t>
            </a:r>
          </a:p>
        </p:txBody>
      </p:sp>
    </p:spTree>
    <p:extLst>
      <p:ext uri="{BB962C8B-B14F-4D97-AF65-F5344CB8AC3E}">
        <p14:creationId xmlns:p14="http://schemas.microsoft.com/office/powerpoint/2010/main" val="38111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3892" y="187036"/>
            <a:ext cx="5612822" cy="4405745"/>
          </a:xfrm>
          <a:prstGeom prst="rect">
            <a:avLst/>
          </a:prstGeom>
        </p:spPr>
      </p:sp>
      <p:sp>
        <p:nvSpPr>
          <p:cNvPr id="7" name="Text Box 2"/>
          <p:cNvSpPr txBox="1"/>
          <p:nvPr/>
        </p:nvSpPr>
        <p:spPr>
          <a:xfrm>
            <a:off x="1716956" y="194291"/>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24</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8" name="Text Box 2"/>
          <p:cNvSpPr txBox="1"/>
          <p:nvPr/>
        </p:nvSpPr>
        <p:spPr>
          <a:xfrm>
            <a:off x="3229611" y="2415965"/>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6</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sp>
        <p:nvSpPr>
          <p:cNvPr id="9" name="Text Box 2"/>
          <p:cNvSpPr txBox="1"/>
          <p:nvPr/>
        </p:nvSpPr>
        <p:spPr>
          <a:xfrm>
            <a:off x="2683297" y="1194349"/>
            <a:ext cx="546315" cy="517307"/>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en-AU" sz="2700" b="1" dirty="0">
                <a:latin typeface="Century Gothic" panose="020B0502020202020204" pitchFamily="34" charset="0"/>
                <a:ea typeface="Times New Roman" panose="02020603050405020304" pitchFamily="18" charset="0"/>
                <a:cs typeface="Arial" panose="020B0604020202020204" pitchFamily="34" charset="0"/>
              </a:rPr>
              <a:t>12</a:t>
            </a:r>
            <a:endParaRPr lang="en-AU" sz="2700" dirty="0">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12" name="Straight Connector 11"/>
          <p:cNvCxnSpPr/>
          <p:nvPr/>
        </p:nvCxnSpPr>
        <p:spPr>
          <a:xfrm flipH="1">
            <a:off x="1440558" y="574395"/>
            <a:ext cx="485947" cy="619955"/>
          </a:xfrm>
          <a:prstGeom prst="line">
            <a:avLst/>
          </a:prstGeom>
          <a:noFill/>
          <a:ln w="25400" cap="rnd" cmpd="sng" algn="ctr">
            <a:solidFill>
              <a:srgbClr val="4BACC6">
                <a:lumMod val="75000"/>
              </a:srgbClr>
            </a:solidFill>
            <a:prstDash val="solid"/>
          </a:ln>
          <a:effectLst/>
        </p:spPr>
      </p:cxnSp>
      <p:cxnSp>
        <p:nvCxnSpPr>
          <p:cNvPr id="13" name="Straight Connector 12"/>
          <p:cNvCxnSpPr/>
          <p:nvPr/>
        </p:nvCxnSpPr>
        <p:spPr>
          <a:xfrm>
            <a:off x="2177857" y="613335"/>
            <a:ext cx="530412" cy="620972"/>
          </a:xfrm>
          <a:prstGeom prst="line">
            <a:avLst/>
          </a:prstGeom>
          <a:noFill/>
          <a:ln w="25400" cap="rnd" cmpd="sng" algn="ctr">
            <a:solidFill>
              <a:srgbClr val="4BACC6">
                <a:lumMod val="75000"/>
              </a:srgbClr>
            </a:solidFill>
            <a:prstDash val="solid"/>
          </a:ln>
          <a:effectLst/>
        </p:spPr>
      </p:cxnSp>
      <p:cxnSp>
        <p:nvCxnSpPr>
          <p:cNvPr id="14" name="Straight Connector 13"/>
          <p:cNvCxnSpPr/>
          <p:nvPr/>
        </p:nvCxnSpPr>
        <p:spPr>
          <a:xfrm flipH="1">
            <a:off x="2524731" y="1572420"/>
            <a:ext cx="236674" cy="803909"/>
          </a:xfrm>
          <a:prstGeom prst="line">
            <a:avLst/>
          </a:prstGeom>
          <a:noFill/>
          <a:ln w="25400" cap="rnd" cmpd="sng" algn="ctr">
            <a:solidFill>
              <a:srgbClr val="4BACC6">
                <a:lumMod val="75000"/>
              </a:srgbClr>
            </a:solidFill>
            <a:prstDash val="solid"/>
          </a:ln>
          <a:effectLst/>
        </p:spPr>
      </p:cxnSp>
      <p:cxnSp>
        <p:nvCxnSpPr>
          <p:cNvPr id="15" name="Straight Connector 14"/>
          <p:cNvCxnSpPr/>
          <p:nvPr/>
        </p:nvCxnSpPr>
        <p:spPr>
          <a:xfrm>
            <a:off x="3085182" y="1637465"/>
            <a:ext cx="364834" cy="738864"/>
          </a:xfrm>
          <a:prstGeom prst="line">
            <a:avLst/>
          </a:prstGeom>
          <a:noFill/>
          <a:ln w="25400" cap="rnd" cmpd="sng" algn="ctr">
            <a:solidFill>
              <a:srgbClr val="4BACC6">
                <a:lumMod val="75000"/>
              </a:srgbClr>
            </a:solidFill>
            <a:prstDash val="solid"/>
          </a:ln>
          <a:effectLst/>
        </p:spPr>
      </p:cxnSp>
      <p:cxnSp>
        <p:nvCxnSpPr>
          <p:cNvPr id="18" name="Straight Connector 17"/>
          <p:cNvCxnSpPr/>
          <p:nvPr/>
        </p:nvCxnSpPr>
        <p:spPr>
          <a:xfrm flipH="1">
            <a:off x="3124839" y="2844852"/>
            <a:ext cx="236674" cy="649428"/>
          </a:xfrm>
          <a:prstGeom prst="line">
            <a:avLst/>
          </a:prstGeom>
          <a:noFill/>
          <a:ln w="25400" cap="rnd" cmpd="sng" algn="ctr">
            <a:solidFill>
              <a:srgbClr val="4BACC6">
                <a:lumMod val="75000"/>
              </a:srgbClr>
            </a:solidFill>
            <a:prstDash val="solid"/>
          </a:ln>
          <a:effectLst/>
        </p:spPr>
      </p:cxnSp>
      <p:cxnSp>
        <p:nvCxnSpPr>
          <p:cNvPr id="19" name="Straight Connector 18"/>
          <p:cNvCxnSpPr/>
          <p:nvPr/>
        </p:nvCxnSpPr>
        <p:spPr>
          <a:xfrm>
            <a:off x="3482188" y="2844852"/>
            <a:ext cx="293738" cy="649428"/>
          </a:xfrm>
          <a:prstGeom prst="line">
            <a:avLst/>
          </a:prstGeom>
          <a:noFill/>
          <a:ln w="25400" cap="rnd" cmpd="sng" algn="ctr">
            <a:solidFill>
              <a:srgbClr val="4BACC6">
                <a:lumMod val="75000"/>
              </a:srgbClr>
            </a:solidFill>
            <a:prstDash val="solid"/>
          </a:ln>
          <a:effectLst/>
        </p:spPr>
      </p:cxnSp>
      <p:sp>
        <p:nvSpPr>
          <p:cNvPr id="21" name="TextBox 20"/>
          <p:cNvSpPr txBox="1"/>
          <p:nvPr/>
        </p:nvSpPr>
        <p:spPr>
          <a:xfrm>
            <a:off x="163845" y="3942809"/>
            <a:ext cx="2012089" cy="461665"/>
          </a:xfrm>
          <a:prstGeom prst="rect">
            <a:avLst/>
          </a:prstGeom>
          <a:noFill/>
        </p:spPr>
        <p:txBody>
          <a:bodyPr wrap="none" rtlCol="0">
            <a:spAutoFit/>
          </a:bodyPr>
          <a:lstStyle/>
          <a:p>
            <a:r>
              <a:rPr lang="en-AU" sz="2400" dirty="0"/>
              <a:t>2 x 2 x 2 x 3  </a:t>
            </a:r>
          </a:p>
        </p:txBody>
      </p:sp>
      <p:sp>
        <p:nvSpPr>
          <p:cNvPr id="22" name="TextBox 21"/>
          <p:cNvSpPr txBox="1"/>
          <p:nvPr/>
        </p:nvSpPr>
        <p:spPr>
          <a:xfrm>
            <a:off x="3459540" y="692883"/>
            <a:ext cx="1233030" cy="253916"/>
          </a:xfrm>
          <a:prstGeom prst="rect">
            <a:avLst/>
          </a:prstGeom>
          <a:noFill/>
        </p:spPr>
        <p:txBody>
          <a:bodyPr wrap="none" rtlCol="0">
            <a:spAutoFit/>
          </a:bodyPr>
          <a:lstStyle/>
          <a:p>
            <a:r>
              <a:rPr lang="en-AU" sz="1050" dirty="0"/>
              <a:t>Break into factors</a:t>
            </a:r>
          </a:p>
        </p:txBody>
      </p:sp>
      <p:sp>
        <p:nvSpPr>
          <p:cNvPr id="23" name="TextBox 22"/>
          <p:cNvSpPr txBox="1"/>
          <p:nvPr/>
        </p:nvSpPr>
        <p:spPr>
          <a:xfrm>
            <a:off x="4147118" y="2317834"/>
            <a:ext cx="2600392" cy="253916"/>
          </a:xfrm>
          <a:prstGeom prst="rect">
            <a:avLst/>
          </a:prstGeom>
          <a:noFill/>
        </p:spPr>
        <p:txBody>
          <a:bodyPr wrap="none" rtlCol="0">
            <a:spAutoFit/>
          </a:bodyPr>
          <a:lstStyle/>
          <a:p>
            <a:r>
              <a:rPr lang="en-AU" sz="1050" dirty="0"/>
              <a:t>Keep going until all the factors are prime</a:t>
            </a:r>
          </a:p>
        </p:txBody>
      </p:sp>
      <mc:AlternateContent xmlns:mc="http://schemas.openxmlformats.org/markup-compatibility/2006" xmlns:a14="http://schemas.microsoft.com/office/drawing/2010/main">
        <mc:Choice Requires="a14">
          <p:sp>
            <p:nvSpPr>
              <p:cNvPr id="2" name="Rectangle 1"/>
              <p:cNvSpPr/>
              <p:nvPr/>
            </p:nvSpPr>
            <p:spPr>
              <a:xfrm>
                <a:off x="5529727" y="3942810"/>
                <a:ext cx="1635008"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panose="02040503050406030204" pitchFamily="18" charset="0"/>
                            </a:rPr>
                          </m:ctrlPr>
                        </m:sSupPr>
                        <m:e>
                          <m:r>
                            <a:rPr lang="en-AU" sz="2400">
                              <a:latin typeface="Cambria Math" panose="02040503050406030204" pitchFamily="18" charset="0"/>
                            </a:rPr>
                            <m:t>2</m:t>
                          </m:r>
                        </m:e>
                        <m:sup>
                          <m:r>
                            <a:rPr lang="en-AU" sz="2400">
                              <a:latin typeface="Cambria Math" panose="02040503050406030204" pitchFamily="18" charset="0"/>
                            </a:rPr>
                            <m:t>3</m:t>
                          </m:r>
                        </m:sup>
                      </m:sSup>
                      <m:r>
                        <m:rPr>
                          <m:sty m:val="p"/>
                        </m:rPr>
                        <a:rPr lang="en-AU" sz="2400">
                          <a:latin typeface="Cambria Math" panose="02040503050406030204" pitchFamily="18" charset="0"/>
                        </a:rPr>
                        <m:t>x</m:t>
                      </m:r>
                      <m:r>
                        <a:rPr lang="en-AU" sz="2400">
                          <a:latin typeface="Cambria Math" panose="02040503050406030204" pitchFamily="18" charset="0"/>
                        </a:rPr>
                        <m:t> 3</m:t>
                      </m:r>
                    </m:oMath>
                  </m:oMathPara>
                </a14:m>
                <a:endParaRPr lang="en-AU" sz="2400" dirty="0"/>
              </a:p>
            </p:txBody>
          </p:sp>
        </mc:Choice>
        <mc:Fallback xmlns="">
          <p:sp>
            <p:nvSpPr>
              <p:cNvPr id="2" name="Rectangle 1"/>
              <p:cNvSpPr>
                <a:spLocks noRot="1" noChangeAspect="1" noMove="1" noResize="1" noEditPoints="1" noAdjustHandles="1" noChangeArrowheads="1" noChangeShapeType="1" noTextEdit="1"/>
              </p:cNvSpPr>
              <p:nvPr/>
            </p:nvSpPr>
            <p:spPr>
              <a:xfrm>
                <a:off x="5529727" y="3942810"/>
                <a:ext cx="1635008" cy="461665"/>
              </a:xfrm>
              <a:prstGeom prst="rect">
                <a:avLst/>
              </a:prstGeom>
              <a:blipFill>
                <a:blip r:embed="rId2"/>
                <a:stretch>
                  <a:fillRect/>
                </a:stretch>
              </a:blipFill>
            </p:spPr>
            <p:txBody>
              <a:bodyPr/>
              <a:lstStyle/>
              <a:p>
                <a:r>
                  <a:rPr lang="en-AU">
                    <a:noFill/>
                  </a:rPr>
                  <a:t> </a:t>
                </a:r>
              </a:p>
            </p:txBody>
          </p:sp>
        </mc:Fallback>
      </mc:AlternateContent>
      <p:sp>
        <p:nvSpPr>
          <p:cNvPr id="3" name="Rectangle 2"/>
          <p:cNvSpPr/>
          <p:nvPr/>
        </p:nvSpPr>
        <p:spPr>
          <a:xfrm>
            <a:off x="4992856" y="3406730"/>
            <a:ext cx="4021856" cy="415498"/>
          </a:xfrm>
          <a:prstGeom prst="rect">
            <a:avLst/>
          </a:prstGeom>
        </p:spPr>
        <p:txBody>
          <a:bodyPr wrap="square">
            <a:spAutoFit/>
          </a:bodyPr>
          <a:lstStyle/>
          <a:p>
            <a:r>
              <a:rPr lang="en-AU" sz="1050" dirty="0"/>
              <a:t>Record a multiplication expression using prime factors and index notation for each of your expressions.</a:t>
            </a:r>
            <a:endParaRPr lang="en-AU" sz="900" dirty="0"/>
          </a:p>
        </p:txBody>
      </p:sp>
      <p:grpSp>
        <p:nvGrpSpPr>
          <p:cNvPr id="24" name="Group 23">
            <a:extLst>
              <a:ext uri="{FF2B5EF4-FFF2-40B4-BE49-F238E27FC236}">
                <a16:creationId xmlns:a16="http://schemas.microsoft.com/office/drawing/2014/main" id="{092B1E78-F306-4585-9EC4-33484FD05FA0}"/>
              </a:ext>
            </a:extLst>
          </p:cNvPr>
          <p:cNvGrpSpPr/>
          <p:nvPr/>
        </p:nvGrpSpPr>
        <p:grpSpPr>
          <a:xfrm>
            <a:off x="1018505" y="1250118"/>
            <a:ext cx="546316" cy="523220"/>
            <a:chOff x="4360712" y="3811029"/>
            <a:chExt cx="546316" cy="523220"/>
          </a:xfrm>
        </p:grpSpPr>
        <p:sp>
          <p:nvSpPr>
            <p:cNvPr id="25" name="Oval 24">
              <a:extLst>
                <a:ext uri="{FF2B5EF4-FFF2-40B4-BE49-F238E27FC236}">
                  <a16:creationId xmlns:a16="http://schemas.microsoft.com/office/drawing/2014/main" id="{DEF39D7B-5CFC-4567-B5AD-531EF5402385}"/>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1C551951-4416-4F8B-9C54-99ED3D69E0DD}"/>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27" name="Group 26">
            <a:extLst>
              <a:ext uri="{FF2B5EF4-FFF2-40B4-BE49-F238E27FC236}">
                <a16:creationId xmlns:a16="http://schemas.microsoft.com/office/drawing/2014/main" id="{49BFE16F-67F6-4768-8651-412ECD84CF83}"/>
              </a:ext>
            </a:extLst>
          </p:cNvPr>
          <p:cNvGrpSpPr/>
          <p:nvPr/>
        </p:nvGrpSpPr>
        <p:grpSpPr>
          <a:xfrm>
            <a:off x="2073472" y="2452832"/>
            <a:ext cx="546316" cy="523220"/>
            <a:chOff x="4360712" y="3811029"/>
            <a:chExt cx="546316" cy="523220"/>
          </a:xfrm>
        </p:grpSpPr>
        <p:sp>
          <p:nvSpPr>
            <p:cNvPr id="28" name="Oval 27">
              <a:extLst>
                <a:ext uri="{FF2B5EF4-FFF2-40B4-BE49-F238E27FC236}">
                  <a16:creationId xmlns:a16="http://schemas.microsoft.com/office/drawing/2014/main" id="{6667AFCA-0B3C-4EDA-9E4C-C43D16598698}"/>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78FD4243-8612-499A-ABC0-7B0F6702190F}"/>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30" name="Group 29">
            <a:extLst>
              <a:ext uri="{FF2B5EF4-FFF2-40B4-BE49-F238E27FC236}">
                <a16:creationId xmlns:a16="http://schemas.microsoft.com/office/drawing/2014/main" id="{EE880594-6080-4749-B48C-A846DE2C3708}"/>
              </a:ext>
            </a:extLst>
          </p:cNvPr>
          <p:cNvGrpSpPr/>
          <p:nvPr/>
        </p:nvGrpSpPr>
        <p:grpSpPr>
          <a:xfrm>
            <a:off x="2695757" y="3508320"/>
            <a:ext cx="546316" cy="523220"/>
            <a:chOff x="4360712" y="3811029"/>
            <a:chExt cx="546316" cy="523220"/>
          </a:xfrm>
        </p:grpSpPr>
        <p:sp>
          <p:nvSpPr>
            <p:cNvPr id="31" name="Oval 30">
              <a:extLst>
                <a:ext uri="{FF2B5EF4-FFF2-40B4-BE49-F238E27FC236}">
                  <a16:creationId xmlns:a16="http://schemas.microsoft.com/office/drawing/2014/main" id="{694FD31C-DFD6-4F9D-8BA1-68107980AD02}"/>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59524F91-3805-4031-BA4E-9FE1EB699ED1}"/>
                </a:ext>
              </a:extLst>
            </p:cNvPr>
            <p:cNvSpPr txBox="1"/>
            <p:nvPr/>
          </p:nvSpPr>
          <p:spPr>
            <a:xfrm>
              <a:off x="4435641" y="3811029"/>
              <a:ext cx="358747" cy="523220"/>
            </a:xfrm>
            <a:prstGeom prst="rect">
              <a:avLst/>
            </a:prstGeom>
            <a:noFill/>
          </p:spPr>
          <p:txBody>
            <a:bodyPr wrap="square" rtlCol="0">
              <a:spAutoFit/>
            </a:bodyPr>
            <a:lstStyle/>
            <a:p>
              <a:r>
                <a:rPr lang="en-AU" sz="2800" b="1" dirty="0"/>
                <a:t>2</a:t>
              </a:r>
            </a:p>
          </p:txBody>
        </p:sp>
      </p:grpSp>
      <p:grpSp>
        <p:nvGrpSpPr>
          <p:cNvPr id="33" name="Group 32">
            <a:extLst>
              <a:ext uri="{FF2B5EF4-FFF2-40B4-BE49-F238E27FC236}">
                <a16:creationId xmlns:a16="http://schemas.microsoft.com/office/drawing/2014/main" id="{F3612560-D5F9-4CB6-B60D-B0E08EF0A53E}"/>
              </a:ext>
            </a:extLst>
          </p:cNvPr>
          <p:cNvGrpSpPr/>
          <p:nvPr/>
        </p:nvGrpSpPr>
        <p:grpSpPr>
          <a:xfrm>
            <a:off x="3600802" y="3560618"/>
            <a:ext cx="546316" cy="523220"/>
            <a:chOff x="4360712" y="3811029"/>
            <a:chExt cx="546316" cy="523220"/>
          </a:xfrm>
        </p:grpSpPr>
        <p:sp>
          <p:nvSpPr>
            <p:cNvPr id="34" name="Oval 33">
              <a:extLst>
                <a:ext uri="{FF2B5EF4-FFF2-40B4-BE49-F238E27FC236}">
                  <a16:creationId xmlns:a16="http://schemas.microsoft.com/office/drawing/2014/main" id="{898B9BCA-847C-471E-993B-511C2378F5F2}"/>
                </a:ext>
              </a:extLst>
            </p:cNvPr>
            <p:cNvSpPr/>
            <p:nvPr/>
          </p:nvSpPr>
          <p:spPr>
            <a:xfrm>
              <a:off x="4360712" y="3816942"/>
              <a:ext cx="546316" cy="517307"/>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FA219378-27CF-4285-8150-94B5C07ED00F}"/>
                </a:ext>
              </a:extLst>
            </p:cNvPr>
            <p:cNvSpPr txBox="1"/>
            <p:nvPr/>
          </p:nvSpPr>
          <p:spPr>
            <a:xfrm>
              <a:off x="4435641" y="3811029"/>
              <a:ext cx="358747" cy="523220"/>
            </a:xfrm>
            <a:prstGeom prst="rect">
              <a:avLst/>
            </a:prstGeom>
            <a:noFill/>
          </p:spPr>
          <p:txBody>
            <a:bodyPr wrap="square" rtlCol="0">
              <a:spAutoFit/>
            </a:bodyPr>
            <a:lstStyle/>
            <a:p>
              <a:r>
                <a:rPr lang="en-AU" sz="2800" b="1" dirty="0"/>
                <a:t>3</a:t>
              </a:r>
            </a:p>
          </p:txBody>
        </p:sp>
      </p:grpSp>
      <p:sp>
        <p:nvSpPr>
          <p:cNvPr id="4" name="TextBox 3">
            <a:extLst>
              <a:ext uri="{FF2B5EF4-FFF2-40B4-BE49-F238E27FC236}">
                <a16:creationId xmlns:a16="http://schemas.microsoft.com/office/drawing/2014/main" id="{A5EC8CE4-957E-49D0-A628-20492EDC2AD1}"/>
              </a:ext>
            </a:extLst>
          </p:cNvPr>
          <p:cNvSpPr txBox="1"/>
          <p:nvPr/>
        </p:nvSpPr>
        <p:spPr>
          <a:xfrm>
            <a:off x="3934225" y="-51560"/>
            <a:ext cx="3943250" cy="584775"/>
          </a:xfrm>
          <a:prstGeom prst="rect">
            <a:avLst/>
          </a:prstGeom>
          <a:noFill/>
        </p:spPr>
        <p:txBody>
          <a:bodyPr wrap="square" rtlCol="0">
            <a:spAutoFit/>
          </a:bodyPr>
          <a:lstStyle/>
          <a:p>
            <a:r>
              <a:rPr lang="en-AU" sz="3200" dirty="0"/>
              <a:t>Index Notations</a:t>
            </a:r>
          </a:p>
        </p:txBody>
      </p:sp>
    </p:spTree>
    <p:extLst>
      <p:ext uri="{BB962C8B-B14F-4D97-AF65-F5344CB8AC3E}">
        <p14:creationId xmlns:p14="http://schemas.microsoft.com/office/powerpoint/2010/main" val="2691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style.rotation</p:attrName>
                                        </p:attrNameLst>
                                      </p:cBhvr>
                                      <p:tavLst>
                                        <p:tav tm="0">
                                          <p:val>
                                            <p:fltVal val="90"/>
                                          </p:val>
                                        </p:tav>
                                        <p:tav tm="100000">
                                          <p:val>
                                            <p:fltVal val="0"/>
                                          </p:val>
                                        </p:tav>
                                      </p:tavLst>
                                    </p:anim>
                                    <p:animEffect transition="in" filter="fade">
                                      <p:cBhvr>
                                        <p:cTn id="4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1" grpId="0"/>
      <p:bldP spid="22" grpId="0"/>
      <p:bldP spid="23"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urderousmaths.co.uk/games/eggs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48" y="2855937"/>
            <a:ext cx="3517211" cy="20126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001" y="824612"/>
            <a:ext cx="3689307" cy="2031325"/>
          </a:xfrm>
          <a:prstGeom prst="rect">
            <a:avLst/>
          </a:prstGeom>
        </p:spPr>
        <p:txBody>
          <a:bodyPr wrap="square">
            <a:spAutoFit/>
          </a:bodyPr>
          <a:lstStyle/>
          <a:p>
            <a:r>
              <a:rPr lang="en-AU" sz="1800" b="1" dirty="0"/>
              <a:t>12 is not a prime number because it will divide by 1,2,3,4,6 and 12. This means that if you have 12 eggs, there are several different shaped boxes you can neatly fit them all into.</a:t>
            </a:r>
          </a:p>
        </p:txBody>
      </p:sp>
      <p:sp>
        <p:nvSpPr>
          <p:cNvPr id="5" name="Rectangle 4"/>
          <p:cNvSpPr/>
          <p:nvPr/>
        </p:nvSpPr>
        <p:spPr>
          <a:xfrm>
            <a:off x="5113606" y="827181"/>
            <a:ext cx="4030394" cy="2031325"/>
          </a:xfrm>
          <a:prstGeom prst="rect">
            <a:avLst/>
          </a:prstGeom>
        </p:spPr>
        <p:txBody>
          <a:bodyPr wrap="square">
            <a:spAutoFit/>
          </a:bodyPr>
          <a:lstStyle/>
          <a:p>
            <a:r>
              <a:rPr lang="en-AU" sz="1800" b="1" dirty="0"/>
              <a:t>13 is a prime number because it will only divide exactly by 1 or 13. If you have 13 eggs, the only box they will neatly fit into has one row of 13 eggs. If you try boxes that are shorter and wider, you'll never neatly fit all 13 eggs in.</a:t>
            </a:r>
          </a:p>
        </p:txBody>
      </p:sp>
      <p:pic>
        <p:nvPicPr>
          <p:cNvPr id="3078" name="Picture 6" descr="http://www.murderousmaths.co.uk/games/egss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06" y="2939058"/>
            <a:ext cx="3768132" cy="18463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826" y="128474"/>
            <a:ext cx="8870174" cy="830997"/>
          </a:xfrm>
          <a:prstGeom prst="rect">
            <a:avLst/>
          </a:prstGeom>
          <a:noFill/>
        </p:spPr>
        <p:txBody>
          <a:bodyPr wrap="square" rtlCol="0">
            <a:spAutoFit/>
          </a:bodyPr>
          <a:lstStyle/>
          <a:p>
            <a:r>
              <a:rPr lang="en-AU" sz="2400" dirty="0">
                <a:solidFill>
                  <a:srgbClr val="0070C0"/>
                </a:solidFill>
              </a:rPr>
              <a:t>What’s the point of learning about prime and composite numbers?</a:t>
            </a:r>
          </a:p>
        </p:txBody>
      </p:sp>
    </p:spTree>
    <p:extLst>
      <p:ext uri="{BB962C8B-B14F-4D97-AF65-F5344CB8AC3E}">
        <p14:creationId xmlns:p14="http://schemas.microsoft.com/office/powerpoint/2010/main" val="13172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846" y="459816"/>
            <a:ext cx="7092769" cy="4870564"/>
          </a:xfrm>
          <a:prstGeom prst="rect">
            <a:avLst/>
          </a:prstGeom>
        </p:spPr>
        <p:txBody>
          <a:bodyPr wrap="square">
            <a:spAutoFit/>
          </a:bodyPr>
          <a:lstStyle/>
          <a:p>
            <a:pPr marL="257175" indent="-257175">
              <a:buFont typeface="Arial" panose="020B0604020202020204" pitchFamily="34" charset="0"/>
              <a:buChar char="•"/>
            </a:pPr>
            <a:r>
              <a:rPr lang="en-AU" dirty="0"/>
              <a:t>Every time someone makes a purchase online that involves a credit card, prime and composite numbers are involved in the transaction. </a:t>
            </a:r>
          </a:p>
          <a:p>
            <a:pPr marL="257175" indent="-257175">
              <a:buFont typeface="Arial" panose="020B0604020202020204" pitchFamily="34" charset="0"/>
              <a:buChar char="•"/>
            </a:pPr>
            <a:endParaRPr lang="en-AU" sz="1000" dirty="0"/>
          </a:p>
          <a:p>
            <a:pPr marL="257175" indent="-257175">
              <a:buFont typeface="Arial" panose="020B0604020202020204" pitchFamily="34" charset="0"/>
              <a:buChar char="•"/>
            </a:pPr>
            <a:r>
              <a:rPr lang="en-AU" dirty="0"/>
              <a:t>The computer uses a code to recognize a person’s credit card. </a:t>
            </a:r>
          </a:p>
          <a:p>
            <a:pPr marL="257175" indent="-257175">
              <a:buFont typeface="Arial" panose="020B0604020202020204" pitchFamily="34" charset="0"/>
              <a:buChar char="•"/>
            </a:pPr>
            <a:endParaRPr lang="en-AU" sz="1000" dirty="0"/>
          </a:p>
          <a:p>
            <a:pPr marL="257175" indent="-257175">
              <a:buFont typeface="Arial" panose="020B0604020202020204" pitchFamily="34" charset="0"/>
              <a:buChar char="•"/>
            </a:pPr>
            <a:r>
              <a:rPr lang="en-AU" dirty="0"/>
              <a:t>Before the buyer's credit card information is sent through cyberspace, it is encrypted to protect it from being stolen by a computer hacker. </a:t>
            </a:r>
          </a:p>
          <a:p>
            <a:pPr marL="257175" indent="-257175">
              <a:buFont typeface="Arial" panose="020B0604020202020204" pitchFamily="34" charset="0"/>
              <a:buChar char="•"/>
            </a:pPr>
            <a:endParaRPr lang="en-AU" sz="1000" dirty="0"/>
          </a:p>
          <a:p>
            <a:pPr marL="257175" indent="-257175">
              <a:buFont typeface="Arial" panose="020B0604020202020204" pitchFamily="34" charset="0"/>
              <a:buChar char="•"/>
            </a:pPr>
            <a:r>
              <a:rPr lang="en-AU" dirty="0"/>
              <a:t>To make sense of the encrypted information, a key to the code is required. One of the most popular methods of encryption makes use of prime and composite numbers. </a:t>
            </a:r>
          </a:p>
          <a:p>
            <a:pPr marL="257175" indent="-257175">
              <a:buFont typeface="Arial" panose="020B0604020202020204" pitchFamily="34" charset="0"/>
              <a:buChar char="•"/>
            </a:pPr>
            <a:endParaRPr lang="en-AU" sz="1000" dirty="0"/>
          </a:p>
          <a:p>
            <a:pPr marL="257175" indent="-257175">
              <a:buFont typeface="Arial" panose="020B0604020202020204" pitchFamily="34" charset="0"/>
              <a:buChar char="•"/>
            </a:pPr>
            <a:r>
              <a:rPr lang="en-AU" dirty="0"/>
              <a:t>Encryption codes can be created by banks by multiplying two prime numbers together. </a:t>
            </a:r>
          </a:p>
          <a:p>
            <a:pPr marL="257175" indent="-257175">
              <a:buFont typeface="Arial" panose="020B0604020202020204" pitchFamily="34" charset="0"/>
              <a:buChar char="•"/>
            </a:pPr>
            <a:endParaRPr lang="en-AU" sz="1000" dirty="0"/>
          </a:p>
          <a:p>
            <a:pPr marL="257175" indent="-257175">
              <a:buFont typeface="Arial" panose="020B0604020202020204" pitchFamily="34" charset="0"/>
              <a:buChar char="•"/>
            </a:pPr>
            <a:r>
              <a:rPr lang="en-AU" dirty="0"/>
              <a:t>When 2 prime numbers are multiplied together this results in a composite. </a:t>
            </a:r>
          </a:p>
          <a:p>
            <a:pPr marL="257175" indent="-257175">
              <a:buFont typeface="Arial" panose="020B0604020202020204" pitchFamily="34" charset="0"/>
              <a:buChar char="•"/>
            </a:pPr>
            <a:endParaRPr lang="en-AU" sz="1050" dirty="0"/>
          </a:p>
          <a:p>
            <a:pPr marL="257175" indent="-257175">
              <a:buFont typeface="Arial" panose="020B0604020202020204" pitchFamily="34" charset="0"/>
              <a:buChar char="•"/>
            </a:pPr>
            <a:r>
              <a:rPr lang="en-AU" dirty="0"/>
              <a:t>The composite number is recognized by the computer, but only the bank knows the two original prime numbers.</a:t>
            </a:r>
          </a:p>
          <a:p>
            <a:pPr marL="257175" indent="-257175">
              <a:buFont typeface="Arial" panose="020B0604020202020204" pitchFamily="34" charset="0"/>
              <a:buChar char="•"/>
            </a:pPr>
            <a:endParaRPr lang="en-AU" sz="1050" dirty="0"/>
          </a:p>
          <a:p>
            <a:pPr marL="257175" indent="-257175">
              <a:buFont typeface="Arial" panose="020B0604020202020204" pitchFamily="34" charset="0"/>
              <a:buChar char="•"/>
            </a:pPr>
            <a:r>
              <a:rPr lang="en-AU" dirty="0"/>
              <a:t>Because there are an unknown number of prime numbers, it is nearly impossible to break down the composite number into its two prime factors. </a:t>
            </a:r>
          </a:p>
          <a:p>
            <a:pPr marL="257175" indent="-257175">
              <a:buFont typeface="Arial" panose="020B0604020202020204" pitchFamily="34" charset="0"/>
              <a:buChar char="•"/>
            </a:pPr>
            <a:endParaRPr lang="en-AU" sz="800" dirty="0"/>
          </a:p>
          <a:p>
            <a:pPr marL="257175" indent="-257175">
              <a:buFont typeface="Arial" panose="020B0604020202020204" pitchFamily="34" charset="0"/>
              <a:buChar char="•"/>
            </a:pPr>
            <a:r>
              <a:rPr lang="en-AU" dirty="0"/>
              <a:t>Without the two primes, a hacker can’t access the credit card information.</a:t>
            </a:r>
          </a:p>
          <a:p>
            <a:pPr marL="257175" indent="-257175">
              <a:buFont typeface="Arial" panose="020B0604020202020204" pitchFamily="34" charset="0"/>
              <a:buChar char="•"/>
            </a:pPr>
            <a:endParaRPr lang="en-AU" sz="1050" dirty="0"/>
          </a:p>
        </p:txBody>
      </p:sp>
      <p:pic>
        <p:nvPicPr>
          <p:cNvPr id="2052" name="Picture 4" descr="https://dr282zn36sxxg.cloudfront.net/datastreams/f-d%3A902c8de27947aa027a25d48c85bf3c28b7a675ad03dff58b55b8f69b%2BIMAGE_THUMB_POSTCARD_TINY%2BIMAGE_THUMB_POSTCARD_TIN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693" y="1061049"/>
            <a:ext cx="1796461" cy="1609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8189" y="86438"/>
            <a:ext cx="6467621" cy="461665"/>
          </a:xfrm>
          <a:prstGeom prst="rect">
            <a:avLst/>
          </a:prstGeom>
          <a:noFill/>
        </p:spPr>
        <p:txBody>
          <a:bodyPr wrap="square" rtlCol="0">
            <a:spAutoFit/>
          </a:bodyPr>
          <a:lstStyle/>
          <a:p>
            <a:r>
              <a:rPr lang="en-AU" sz="2400" b="1" dirty="0"/>
              <a:t>Prime Numbers Hide Your Secrets</a:t>
            </a:r>
          </a:p>
        </p:txBody>
      </p:sp>
      <p:pic>
        <p:nvPicPr>
          <p:cNvPr id="2054" name="Picture 6" descr="A coffee shop displays signs for Visa, MasterCard and Dis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36" y="3234906"/>
            <a:ext cx="1946739" cy="118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671" y="465364"/>
            <a:ext cx="8379761" cy="3869872"/>
          </a:xfrm>
          <a:prstGeom prst="rect">
            <a:avLst/>
          </a:prstGeom>
        </p:spPr>
      </p:pic>
    </p:spTree>
    <p:extLst>
      <p:ext uri="{BB962C8B-B14F-4D97-AF65-F5344CB8AC3E}">
        <p14:creationId xmlns:p14="http://schemas.microsoft.com/office/powerpoint/2010/main" val="246901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1754" r="59323"/>
          <a:stretch/>
        </p:blipFill>
        <p:spPr>
          <a:xfrm>
            <a:off x="368661" y="3812987"/>
            <a:ext cx="3354520" cy="1086817"/>
          </a:xfrm>
          <a:prstGeom prst="rect">
            <a:avLst/>
          </a:prstGeom>
        </p:spPr>
      </p:pic>
      <p:pic>
        <p:nvPicPr>
          <p:cNvPr id="5" name="Picture 4">
            <a:extLst>
              <a:ext uri="{FF2B5EF4-FFF2-40B4-BE49-F238E27FC236}">
                <a16:creationId xmlns:a16="http://schemas.microsoft.com/office/drawing/2014/main" id="{CD490248-07FD-47FD-8D46-5B75CEFFD7C6}"/>
              </a:ext>
            </a:extLst>
          </p:cNvPr>
          <p:cNvPicPr>
            <a:picLocks noChangeAspect="1"/>
          </p:cNvPicPr>
          <p:nvPr/>
        </p:nvPicPr>
        <p:blipFill rotWithShape="1">
          <a:blip r:embed="rId2"/>
          <a:srcRect b="77081"/>
          <a:stretch/>
        </p:blipFill>
        <p:spPr>
          <a:xfrm>
            <a:off x="282952" y="291363"/>
            <a:ext cx="8246765" cy="881829"/>
          </a:xfrm>
          <a:prstGeom prst="rect">
            <a:avLst/>
          </a:prstGeom>
        </p:spPr>
      </p:pic>
      <p:pic>
        <p:nvPicPr>
          <p:cNvPr id="7" name="Picture 6">
            <a:extLst>
              <a:ext uri="{FF2B5EF4-FFF2-40B4-BE49-F238E27FC236}">
                <a16:creationId xmlns:a16="http://schemas.microsoft.com/office/drawing/2014/main" id="{E5620D77-C1B2-4AA8-A5D3-D3EBC5491D5A}"/>
              </a:ext>
            </a:extLst>
          </p:cNvPr>
          <p:cNvPicPr>
            <a:picLocks noChangeAspect="1"/>
          </p:cNvPicPr>
          <p:nvPr/>
        </p:nvPicPr>
        <p:blipFill rotWithShape="1">
          <a:blip r:embed="rId2"/>
          <a:srcRect l="71118" t="23068" b="46372"/>
          <a:stretch/>
        </p:blipFill>
        <p:spPr>
          <a:xfrm>
            <a:off x="6235232" y="1840526"/>
            <a:ext cx="2381860" cy="1175842"/>
          </a:xfrm>
          <a:prstGeom prst="rect">
            <a:avLst/>
          </a:prstGeom>
        </p:spPr>
      </p:pic>
      <p:cxnSp>
        <p:nvCxnSpPr>
          <p:cNvPr id="8" name="Straight Connector 7">
            <a:extLst>
              <a:ext uri="{FF2B5EF4-FFF2-40B4-BE49-F238E27FC236}">
                <a16:creationId xmlns:a16="http://schemas.microsoft.com/office/drawing/2014/main" id="{B319CEEE-9699-481A-B46C-987B13C66CC8}"/>
              </a:ext>
            </a:extLst>
          </p:cNvPr>
          <p:cNvCxnSpPr/>
          <p:nvPr/>
        </p:nvCxnSpPr>
        <p:spPr>
          <a:xfrm>
            <a:off x="3950898" y="1354347"/>
            <a:ext cx="0" cy="3545457"/>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933E4D17-2572-4C14-B683-E3109A48CF71}"/>
              </a:ext>
            </a:extLst>
          </p:cNvPr>
          <p:cNvSpPr/>
          <p:nvPr/>
        </p:nvSpPr>
        <p:spPr>
          <a:xfrm>
            <a:off x="1097178" y="1382081"/>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5</a:t>
            </a:r>
          </a:p>
        </p:txBody>
      </p:sp>
      <p:sp>
        <p:nvSpPr>
          <p:cNvPr id="10" name="Rectangle 9">
            <a:extLst>
              <a:ext uri="{FF2B5EF4-FFF2-40B4-BE49-F238E27FC236}">
                <a16:creationId xmlns:a16="http://schemas.microsoft.com/office/drawing/2014/main" id="{033D6F52-5935-49ED-86BB-0629C2171914}"/>
              </a:ext>
            </a:extLst>
          </p:cNvPr>
          <p:cNvSpPr/>
          <p:nvPr/>
        </p:nvSpPr>
        <p:spPr>
          <a:xfrm>
            <a:off x="4986069" y="1354347"/>
            <a:ext cx="56938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9</a:t>
            </a:r>
          </a:p>
        </p:txBody>
      </p:sp>
      <p:pic>
        <p:nvPicPr>
          <p:cNvPr id="11" name="Picture 10">
            <a:extLst>
              <a:ext uri="{FF2B5EF4-FFF2-40B4-BE49-F238E27FC236}">
                <a16:creationId xmlns:a16="http://schemas.microsoft.com/office/drawing/2014/main" id="{FF82FBB5-76AC-464D-9674-36E8B22B0FD6}"/>
              </a:ext>
            </a:extLst>
          </p:cNvPr>
          <p:cNvPicPr>
            <a:picLocks noChangeAspect="1"/>
          </p:cNvPicPr>
          <p:nvPr/>
        </p:nvPicPr>
        <p:blipFill rotWithShape="1">
          <a:blip r:embed="rId2"/>
          <a:srcRect t="54680" r="59323" b="29103"/>
          <a:stretch/>
        </p:blipFill>
        <p:spPr>
          <a:xfrm>
            <a:off x="282952" y="2815085"/>
            <a:ext cx="3354520" cy="623979"/>
          </a:xfrm>
          <a:prstGeom prst="rect">
            <a:avLst/>
          </a:prstGeom>
        </p:spPr>
      </p:pic>
      <p:pic>
        <p:nvPicPr>
          <p:cNvPr id="12" name="Picture 11">
            <a:extLst>
              <a:ext uri="{FF2B5EF4-FFF2-40B4-BE49-F238E27FC236}">
                <a16:creationId xmlns:a16="http://schemas.microsoft.com/office/drawing/2014/main" id="{D621959B-0B20-4198-B9C4-80F44E3C7277}"/>
              </a:ext>
            </a:extLst>
          </p:cNvPr>
          <p:cNvPicPr>
            <a:picLocks noChangeAspect="1"/>
          </p:cNvPicPr>
          <p:nvPr/>
        </p:nvPicPr>
        <p:blipFill rotWithShape="1">
          <a:blip r:embed="rId2"/>
          <a:srcRect l="57156" t="69440" r="1"/>
          <a:stretch/>
        </p:blipFill>
        <p:spPr>
          <a:xfrm>
            <a:off x="5236234" y="3942272"/>
            <a:ext cx="3533258" cy="1175842"/>
          </a:xfrm>
          <a:prstGeom prst="rect">
            <a:avLst/>
          </a:prstGeom>
        </p:spPr>
      </p:pic>
      <p:pic>
        <p:nvPicPr>
          <p:cNvPr id="13" name="Picture 12">
            <a:extLst>
              <a:ext uri="{FF2B5EF4-FFF2-40B4-BE49-F238E27FC236}">
                <a16:creationId xmlns:a16="http://schemas.microsoft.com/office/drawing/2014/main" id="{38F300DC-CF23-40E5-91FA-644FAEF6FCD0}"/>
              </a:ext>
            </a:extLst>
          </p:cNvPr>
          <p:cNvPicPr>
            <a:picLocks noChangeAspect="1"/>
          </p:cNvPicPr>
          <p:nvPr/>
        </p:nvPicPr>
        <p:blipFill rotWithShape="1">
          <a:blip r:embed="rId2"/>
          <a:srcRect l="48941" t="54202" r="4490" b="30632"/>
          <a:stretch/>
        </p:blipFill>
        <p:spPr>
          <a:xfrm>
            <a:off x="5082606" y="3032587"/>
            <a:ext cx="3840514" cy="583528"/>
          </a:xfrm>
          <a:prstGeom prst="rect">
            <a:avLst/>
          </a:prstGeom>
        </p:spPr>
      </p:pic>
    </p:spTree>
    <p:extLst>
      <p:ext uri="{BB962C8B-B14F-4D97-AF65-F5344CB8AC3E}">
        <p14:creationId xmlns:p14="http://schemas.microsoft.com/office/powerpoint/2010/main" val="17539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255" y="1004207"/>
            <a:ext cx="8834921" cy="3061607"/>
          </a:xfrm>
          <a:prstGeom prst="rect">
            <a:avLst/>
          </a:prstGeom>
        </p:spPr>
      </p:pic>
    </p:spTree>
    <p:extLst>
      <p:ext uri="{BB962C8B-B14F-4D97-AF65-F5344CB8AC3E}">
        <p14:creationId xmlns:p14="http://schemas.microsoft.com/office/powerpoint/2010/main" val="269887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3749" y="526597"/>
            <a:ext cx="8083290" cy="3857624"/>
          </a:xfrm>
          <a:prstGeom prst="rect">
            <a:avLst/>
          </a:prstGeom>
        </p:spPr>
      </p:pic>
      <p:sp>
        <p:nvSpPr>
          <p:cNvPr id="4" name="TextBox 3"/>
          <p:cNvSpPr txBox="1"/>
          <p:nvPr/>
        </p:nvSpPr>
        <p:spPr>
          <a:xfrm>
            <a:off x="566946" y="4330409"/>
            <a:ext cx="8033305" cy="369332"/>
          </a:xfrm>
          <a:prstGeom prst="rect">
            <a:avLst/>
          </a:prstGeom>
          <a:noFill/>
        </p:spPr>
        <p:txBody>
          <a:bodyPr wrap="square" rtlCol="0">
            <a:spAutoFit/>
          </a:bodyPr>
          <a:lstStyle/>
          <a:p>
            <a:r>
              <a:rPr lang="en-AU" sz="1800" b="1" dirty="0">
                <a:solidFill>
                  <a:srgbClr val="0070C0"/>
                </a:solidFill>
              </a:rPr>
              <a:t>15</a:t>
            </a:r>
            <a:r>
              <a:rPr lang="en-AU" sz="1800" dirty="0"/>
              <a:t> is a composite because it has more than two factors  </a:t>
            </a:r>
            <a:r>
              <a:rPr lang="en-AU" sz="1800" dirty="0">
                <a:solidFill>
                  <a:schemeClr val="accent6">
                    <a:lumMod val="75000"/>
                  </a:schemeClr>
                </a:solidFill>
              </a:rPr>
              <a:t>(1, 3, 5 and 15)</a:t>
            </a:r>
          </a:p>
        </p:txBody>
      </p:sp>
    </p:spTree>
    <p:extLst>
      <p:ext uri="{BB962C8B-B14F-4D97-AF65-F5344CB8AC3E}">
        <p14:creationId xmlns:p14="http://schemas.microsoft.com/office/powerpoint/2010/main" val="380614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27800-6259-4692-846D-ABED99C78D5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dirty="0"/>
          </a:p>
        </p:txBody>
      </p:sp>
      <p:sp>
        <p:nvSpPr>
          <p:cNvPr id="3" name="Rectangle 2">
            <a:extLst>
              <a:ext uri="{FF2B5EF4-FFF2-40B4-BE49-F238E27FC236}">
                <a16:creationId xmlns:a16="http://schemas.microsoft.com/office/drawing/2014/main" id="{9C1BB159-990D-4F1D-B5D0-22E437406B26}"/>
              </a:ext>
            </a:extLst>
          </p:cNvPr>
          <p:cNvSpPr/>
          <p:nvPr/>
        </p:nvSpPr>
        <p:spPr>
          <a:xfrm>
            <a:off x="483080" y="908321"/>
            <a:ext cx="8378294" cy="2800767"/>
          </a:xfrm>
          <a:prstGeom prst="rect">
            <a:avLst/>
          </a:prstGeom>
        </p:spPr>
        <p:txBody>
          <a:bodyPr wrap="square">
            <a:spAutoFit/>
          </a:bodyPr>
          <a:lstStyle/>
          <a:p>
            <a:r>
              <a:rPr lang="en-AU" sz="2000" b="1" dirty="0">
                <a:solidFill>
                  <a:srgbClr val="FF4411"/>
                </a:solidFill>
                <a:latin typeface="arial" panose="020B0604020202020204" pitchFamily="34" charset="0"/>
              </a:rPr>
              <a:t>The prime numbers smaller than 100 are:</a:t>
            </a:r>
          </a:p>
          <a:p>
            <a:br>
              <a:rPr lang="en-AU" sz="2000" dirty="0"/>
            </a:br>
            <a:r>
              <a:rPr lang="en-AU" sz="2800" b="1" dirty="0">
                <a:latin typeface="arial" panose="020B0604020202020204" pitchFamily="34" charset="0"/>
              </a:rPr>
              <a:t>2, 3, 5, 7, 11, 13, 17, 19, 23, 29, 31, 37, 41, 43, 47, 53, 59, 61, 67, 71, 73, 79, 83, 89, 97 ...</a:t>
            </a:r>
          </a:p>
          <a:p>
            <a:br>
              <a:rPr lang="en-AU" sz="2000" dirty="0"/>
            </a:br>
            <a:r>
              <a:rPr lang="en-AU" sz="2000" b="1" dirty="0">
                <a:solidFill>
                  <a:srgbClr val="FF4411"/>
                </a:solidFill>
                <a:latin typeface="arial" panose="020B0604020202020204" pitchFamily="34" charset="0"/>
              </a:rPr>
              <a:t>...and they go on for ever. So far nobody has found a pattern to predict them</a:t>
            </a:r>
            <a:br>
              <a:rPr lang="en-AU" sz="2000" dirty="0"/>
            </a:br>
            <a:r>
              <a:rPr lang="en-AU" sz="2000" b="1" i="1" dirty="0">
                <a:solidFill>
                  <a:srgbClr val="FF4411"/>
                </a:solidFill>
                <a:latin typeface="arial" panose="020B0604020202020204" pitchFamily="34" charset="0"/>
              </a:rPr>
              <a:t>and they can't decide if 1 is prime or not!</a:t>
            </a:r>
            <a:endParaRPr lang="en-AU" sz="2000" dirty="0"/>
          </a:p>
        </p:txBody>
      </p:sp>
    </p:spTree>
    <p:extLst>
      <p:ext uri="{BB962C8B-B14F-4D97-AF65-F5344CB8AC3E}">
        <p14:creationId xmlns:p14="http://schemas.microsoft.com/office/powerpoint/2010/main" val="2936091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Quickly template">
  <a:themeElements>
    <a:clrScheme name="Custom 347">
      <a:dk1>
        <a:srgbClr val="494B58"/>
      </a:dk1>
      <a:lt1>
        <a:srgbClr val="FFFFFF"/>
      </a:lt1>
      <a:dk2>
        <a:srgbClr val="7C7F91"/>
      </a:dk2>
      <a:lt2>
        <a:srgbClr val="DBE1E7"/>
      </a:lt2>
      <a:accent1>
        <a:srgbClr val="FBCDBE"/>
      </a:accent1>
      <a:accent2>
        <a:srgbClr val="FDDDAA"/>
      </a:accent2>
      <a:accent3>
        <a:srgbClr val="C9E4B4"/>
      </a:accent3>
      <a:accent4>
        <a:srgbClr val="ADDED4"/>
      </a:accent4>
      <a:accent5>
        <a:srgbClr val="B5D4E9"/>
      </a:accent5>
      <a:accent6>
        <a:srgbClr val="DBBDE5"/>
      </a:accent6>
      <a:hlink>
        <a:srgbClr val="7C7F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1326</Words>
  <Application>Microsoft Office PowerPoint</Application>
  <PresentationFormat>On-screen Show (16:9)</PresentationFormat>
  <Paragraphs>273</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Amatic SC</vt:lpstr>
      <vt:lpstr>Muli</vt:lpstr>
      <vt:lpstr>Times New Roman</vt:lpstr>
      <vt:lpstr>Arial</vt:lpstr>
      <vt:lpstr>Century Gothic</vt:lpstr>
      <vt:lpstr>Calibri</vt:lpstr>
      <vt:lpstr>Arial</vt:lpstr>
      <vt:lpstr>Cambria Math</vt:lpstr>
      <vt:lpstr>Quickly template</vt:lpstr>
      <vt:lpstr>Prime Factorisation: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 trees</vt:lpstr>
      <vt:lpstr>Cutting squares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Kathy</dc:creator>
  <cp:lastModifiedBy>Katherine Lloyd</cp:lastModifiedBy>
  <cp:revision>27</cp:revision>
  <cp:lastPrinted>2022-02-20T22:14:15Z</cp:lastPrinted>
  <dcterms:modified xsi:type="dcterms:W3CDTF">2024-02-20T04:05:05Z</dcterms:modified>
</cp:coreProperties>
</file>